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464" r:id="rId3"/>
    <p:sldId id="465" r:id="rId4"/>
    <p:sldId id="466" r:id="rId5"/>
    <p:sldId id="467" r:id="rId6"/>
    <p:sldId id="468" r:id="rId7"/>
    <p:sldId id="469" r:id="rId8"/>
    <p:sldId id="376" r:id="rId9"/>
    <p:sldId id="377" r:id="rId10"/>
    <p:sldId id="378" r:id="rId11"/>
    <p:sldId id="379" r:id="rId12"/>
    <p:sldId id="472" r:id="rId13"/>
    <p:sldId id="478" r:id="rId14"/>
    <p:sldId id="473" r:id="rId15"/>
    <p:sldId id="480" r:id="rId16"/>
    <p:sldId id="481" r:id="rId17"/>
    <p:sldId id="385" r:id="rId18"/>
    <p:sldId id="360" r:id="rId19"/>
    <p:sldId id="371" r:id="rId20"/>
    <p:sldId id="483" r:id="rId21"/>
    <p:sldId id="364" r:id="rId22"/>
    <p:sldId id="373" r:id="rId23"/>
    <p:sldId id="365" r:id="rId24"/>
    <p:sldId id="281" r:id="rId25"/>
    <p:sldId id="282" r:id="rId26"/>
    <p:sldId id="48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3477"/>
    <a:srgbClr val="2E3191"/>
    <a:srgbClr val="ECF1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C02751-B17E-4F34-AD8F-83CF7F6485F0}" v="1" dt="2021-11-25T16:05:01.9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1" autoAdjust="0"/>
    <p:restoredTop sz="73032" autoAdjust="0"/>
  </p:normalViewPr>
  <p:slideViewPr>
    <p:cSldViewPr snapToGrid="0">
      <p:cViewPr varScale="1">
        <p:scale>
          <a:sx n="65" d="100"/>
          <a:sy n="65" d="100"/>
        </p:scale>
        <p:origin x="762"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8501C2-A370-466E-80A3-E4E1659E62EA}" type="datetimeFigureOut">
              <a:rPr lang="fr-FR" smtClean="0"/>
              <a:t>09/12/2021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438DFA-4E25-4BEC-9C43-E109683E892D}" type="slidenum">
              <a:rPr lang="fr-FR" smtClean="0"/>
              <a:t>‹N°›</a:t>
            </a:fld>
            <a:endParaRPr lang="fr-FR"/>
          </a:p>
        </p:txBody>
      </p:sp>
    </p:spTree>
    <p:extLst>
      <p:ext uri="{BB962C8B-B14F-4D97-AF65-F5344CB8AC3E}">
        <p14:creationId xmlns:p14="http://schemas.microsoft.com/office/powerpoint/2010/main" val="1093315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A438DFA-4E25-4BEC-9C43-E109683E892D}" type="slidenum">
              <a:rPr lang="fr-FR" smtClean="0"/>
              <a:t>1</a:t>
            </a:fld>
            <a:endParaRPr lang="fr-FR"/>
          </a:p>
        </p:txBody>
      </p:sp>
    </p:spTree>
    <p:extLst>
      <p:ext uri="{BB962C8B-B14F-4D97-AF65-F5344CB8AC3E}">
        <p14:creationId xmlns:p14="http://schemas.microsoft.com/office/powerpoint/2010/main" val="1480734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A438DFA-4E25-4BEC-9C43-E109683E892D}" type="slidenum">
              <a:rPr lang="fr-FR" smtClean="0"/>
              <a:t>11</a:t>
            </a:fld>
            <a:endParaRPr lang="fr-FR"/>
          </a:p>
        </p:txBody>
      </p:sp>
    </p:spTree>
    <p:extLst>
      <p:ext uri="{BB962C8B-B14F-4D97-AF65-F5344CB8AC3E}">
        <p14:creationId xmlns:p14="http://schemas.microsoft.com/office/powerpoint/2010/main" val="536845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A438DFA-4E25-4BEC-9C43-E109683E892D}" type="slidenum">
              <a:rPr lang="fr-FR" smtClean="0"/>
              <a:t>12</a:t>
            </a:fld>
            <a:endParaRPr lang="fr-FR"/>
          </a:p>
        </p:txBody>
      </p:sp>
    </p:spTree>
    <p:extLst>
      <p:ext uri="{BB962C8B-B14F-4D97-AF65-F5344CB8AC3E}">
        <p14:creationId xmlns:p14="http://schemas.microsoft.com/office/powerpoint/2010/main" val="4184019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A438DFA-4E25-4BEC-9C43-E109683E892D}" type="slidenum">
              <a:rPr lang="fr-FR" smtClean="0"/>
              <a:t>14</a:t>
            </a:fld>
            <a:endParaRPr lang="fr-FR"/>
          </a:p>
        </p:txBody>
      </p:sp>
    </p:spTree>
    <p:extLst>
      <p:ext uri="{BB962C8B-B14F-4D97-AF65-F5344CB8AC3E}">
        <p14:creationId xmlns:p14="http://schemas.microsoft.com/office/powerpoint/2010/main" val="1295919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A438DFA-4E25-4BEC-9C43-E109683E892D}" type="slidenum">
              <a:rPr lang="fr-FR" smtClean="0"/>
              <a:t>16</a:t>
            </a:fld>
            <a:endParaRPr lang="fr-FR"/>
          </a:p>
        </p:txBody>
      </p:sp>
    </p:spTree>
    <p:extLst>
      <p:ext uri="{BB962C8B-B14F-4D97-AF65-F5344CB8AC3E}">
        <p14:creationId xmlns:p14="http://schemas.microsoft.com/office/powerpoint/2010/main" val="1374167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A438DFA-4E25-4BEC-9C43-E109683E892D}" type="slidenum">
              <a:rPr lang="fr-FR" smtClean="0"/>
              <a:t>17</a:t>
            </a:fld>
            <a:endParaRPr lang="fr-FR"/>
          </a:p>
        </p:txBody>
      </p:sp>
    </p:spTree>
    <p:extLst>
      <p:ext uri="{BB962C8B-B14F-4D97-AF65-F5344CB8AC3E}">
        <p14:creationId xmlns:p14="http://schemas.microsoft.com/office/powerpoint/2010/main" val="27723135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endParaRPr lang="fr-FR" dirty="0"/>
          </a:p>
        </p:txBody>
      </p:sp>
      <p:sp>
        <p:nvSpPr>
          <p:cNvPr id="4" name="Espace réservé du numéro de diapositive 3"/>
          <p:cNvSpPr>
            <a:spLocks noGrp="1"/>
          </p:cNvSpPr>
          <p:nvPr>
            <p:ph type="sldNum" sz="quarter" idx="5"/>
          </p:nvPr>
        </p:nvSpPr>
        <p:spPr/>
        <p:txBody>
          <a:bodyPr/>
          <a:lstStyle/>
          <a:p>
            <a:fld id="{CA438DFA-4E25-4BEC-9C43-E109683E892D}" type="slidenum">
              <a:rPr lang="fr-FR" smtClean="0"/>
              <a:t>24</a:t>
            </a:fld>
            <a:endParaRPr lang="fr-FR"/>
          </a:p>
        </p:txBody>
      </p:sp>
    </p:spTree>
    <p:extLst>
      <p:ext uri="{BB962C8B-B14F-4D97-AF65-F5344CB8AC3E}">
        <p14:creationId xmlns:p14="http://schemas.microsoft.com/office/powerpoint/2010/main" val="32044712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endParaRPr lang="fr-FR" dirty="0"/>
          </a:p>
        </p:txBody>
      </p:sp>
      <p:sp>
        <p:nvSpPr>
          <p:cNvPr id="4" name="Espace réservé du numéro de diapositive 3"/>
          <p:cNvSpPr>
            <a:spLocks noGrp="1"/>
          </p:cNvSpPr>
          <p:nvPr>
            <p:ph type="sldNum" sz="quarter" idx="5"/>
          </p:nvPr>
        </p:nvSpPr>
        <p:spPr/>
        <p:txBody>
          <a:bodyPr/>
          <a:lstStyle/>
          <a:p>
            <a:fld id="{CA438DFA-4E25-4BEC-9C43-E109683E892D}" type="slidenum">
              <a:rPr lang="fr-FR" smtClean="0"/>
              <a:t>25</a:t>
            </a:fld>
            <a:endParaRPr lang="fr-FR"/>
          </a:p>
        </p:txBody>
      </p:sp>
    </p:spTree>
    <p:extLst>
      <p:ext uri="{BB962C8B-B14F-4D97-AF65-F5344CB8AC3E}">
        <p14:creationId xmlns:p14="http://schemas.microsoft.com/office/powerpoint/2010/main" val="2773345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endParaRPr lang="fr-FR" dirty="0"/>
          </a:p>
        </p:txBody>
      </p:sp>
      <p:sp>
        <p:nvSpPr>
          <p:cNvPr id="4" name="Espace réservé du numéro de diapositive 3"/>
          <p:cNvSpPr>
            <a:spLocks noGrp="1"/>
          </p:cNvSpPr>
          <p:nvPr>
            <p:ph type="sldNum" sz="quarter" idx="5"/>
          </p:nvPr>
        </p:nvSpPr>
        <p:spPr/>
        <p:txBody>
          <a:bodyPr/>
          <a:lstStyle/>
          <a:p>
            <a:fld id="{CA438DFA-4E25-4BEC-9C43-E109683E892D}" type="slidenum">
              <a:rPr lang="fr-FR" smtClean="0"/>
              <a:t>2</a:t>
            </a:fld>
            <a:endParaRPr lang="fr-FR"/>
          </a:p>
        </p:txBody>
      </p:sp>
    </p:spTree>
    <p:extLst>
      <p:ext uri="{BB962C8B-B14F-4D97-AF65-F5344CB8AC3E}">
        <p14:creationId xmlns:p14="http://schemas.microsoft.com/office/powerpoint/2010/main" val="2886163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endParaRPr lang="fr-FR" dirty="0"/>
          </a:p>
        </p:txBody>
      </p:sp>
      <p:sp>
        <p:nvSpPr>
          <p:cNvPr id="4" name="Espace réservé du numéro de diapositive 3"/>
          <p:cNvSpPr>
            <a:spLocks noGrp="1"/>
          </p:cNvSpPr>
          <p:nvPr>
            <p:ph type="sldNum" sz="quarter" idx="5"/>
          </p:nvPr>
        </p:nvSpPr>
        <p:spPr/>
        <p:txBody>
          <a:bodyPr/>
          <a:lstStyle/>
          <a:p>
            <a:fld id="{CA438DFA-4E25-4BEC-9C43-E109683E892D}" type="slidenum">
              <a:rPr lang="fr-FR" smtClean="0"/>
              <a:t>3</a:t>
            </a:fld>
            <a:endParaRPr lang="fr-FR"/>
          </a:p>
        </p:txBody>
      </p:sp>
    </p:spTree>
    <p:extLst>
      <p:ext uri="{BB962C8B-B14F-4D97-AF65-F5344CB8AC3E}">
        <p14:creationId xmlns:p14="http://schemas.microsoft.com/office/powerpoint/2010/main" val="903453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endParaRPr lang="fr-FR" dirty="0"/>
          </a:p>
        </p:txBody>
      </p:sp>
      <p:sp>
        <p:nvSpPr>
          <p:cNvPr id="4" name="Espace réservé du numéro de diapositive 3"/>
          <p:cNvSpPr>
            <a:spLocks noGrp="1"/>
          </p:cNvSpPr>
          <p:nvPr>
            <p:ph type="sldNum" sz="quarter" idx="5"/>
          </p:nvPr>
        </p:nvSpPr>
        <p:spPr/>
        <p:txBody>
          <a:bodyPr/>
          <a:lstStyle/>
          <a:p>
            <a:fld id="{CA438DFA-4E25-4BEC-9C43-E109683E892D}" type="slidenum">
              <a:rPr lang="fr-FR" smtClean="0"/>
              <a:t>4</a:t>
            </a:fld>
            <a:endParaRPr lang="fr-FR"/>
          </a:p>
        </p:txBody>
      </p:sp>
    </p:spTree>
    <p:extLst>
      <p:ext uri="{BB962C8B-B14F-4D97-AF65-F5344CB8AC3E}">
        <p14:creationId xmlns:p14="http://schemas.microsoft.com/office/powerpoint/2010/main" val="3990722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endParaRPr lang="fr-FR" dirty="0"/>
          </a:p>
        </p:txBody>
      </p:sp>
      <p:sp>
        <p:nvSpPr>
          <p:cNvPr id="4" name="Espace réservé du numéro de diapositive 3"/>
          <p:cNvSpPr>
            <a:spLocks noGrp="1"/>
          </p:cNvSpPr>
          <p:nvPr>
            <p:ph type="sldNum" sz="quarter" idx="5"/>
          </p:nvPr>
        </p:nvSpPr>
        <p:spPr/>
        <p:txBody>
          <a:bodyPr/>
          <a:lstStyle/>
          <a:p>
            <a:fld id="{CA438DFA-4E25-4BEC-9C43-E109683E892D}" type="slidenum">
              <a:rPr lang="fr-FR" smtClean="0"/>
              <a:t>5</a:t>
            </a:fld>
            <a:endParaRPr lang="fr-FR"/>
          </a:p>
        </p:txBody>
      </p:sp>
    </p:spTree>
    <p:extLst>
      <p:ext uri="{BB962C8B-B14F-4D97-AF65-F5344CB8AC3E}">
        <p14:creationId xmlns:p14="http://schemas.microsoft.com/office/powerpoint/2010/main" val="833085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endParaRPr lang="fr-FR" dirty="0"/>
          </a:p>
        </p:txBody>
      </p:sp>
      <p:sp>
        <p:nvSpPr>
          <p:cNvPr id="4" name="Espace réservé du numéro de diapositive 3"/>
          <p:cNvSpPr>
            <a:spLocks noGrp="1"/>
          </p:cNvSpPr>
          <p:nvPr>
            <p:ph type="sldNum" sz="quarter" idx="5"/>
          </p:nvPr>
        </p:nvSpPr>
        <p:spPr/>
        <p:txBody>
          <a:bodyPr/>
          <a:lstStyle/>
          <a:p>
            <a:fld id="{CA438DFA-4E25-4BEC-9C43-E109683E892D}" type="slidenum">
              <a:rPr lang="fr-FR" smtClean="0"/>
              <a:t>6</a:t>
            </a:fld>
            <a:endParaRPr lang="fr-FR"/>
          </a:p>
        </p:txBody>
      </p:sp>
    </p:spTree>
    <p:extLst>
      <p:ext uri="{BB962C8B-B14F-4D97-AF65-F5344CB8AC3E}">
        <p14:creationId xmlns:p14="http://schemas.microsoft.com/office/powerpoint/2010/main" val="3149527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endParaRPr lang="fr-FR" dirty="0"/>
          </a:p>
        </p:txBody>
      </p:sp>
      <p:sp>
        <p:nvSpPr>
          <p:cNvPr id="4" name="Espace réservé du numéro de diapositive 3"/>
          <p:cNvSpPr>
            <a:spLocks noGrp="1"/>
          </p:cNvSpPr>
          <p:nvPr>
            <p:ph type="sldNum" sz="quarter" idx="5"/>
          </p:nvPr>
        </p:nvSpPr>
        <p:spPr/>
        <p:txBody>
          <a:bodyPr/>
          <a:lstStyle/>
          <a:p>
            <a:fld id="{CA438DFA-4E25-4BEC-9C43-E109683E892D}" type="slidenum">
              <a:rPr lang="fr-FR" smtClean="0"/>
              <a:t>7</a:t>
            </a:fld>
            <a:endParaRPr lang="fr-FR"/>
          </a:p>
        </p:txBody>
      </p:sp>
    </p:spTree>
    <p:extLst>
      <p:ext uri="{BB962C8B-B14F-4D97-AF65-F5344CB8AC3E}">
        <p14:creationId xmlns:p14="http://schemas.microsoft.com/office/powerpoint/2010/main" val="3240243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A438DFA-4E25-4BEC-9C43-E109683E892D}" type="slidenum">
              <a:rPr lang="fr-FR" smtClean="0"/>
              <a:t>8</a:t>
            </a:fld>
            <a:endParaRPr lang="fr-FR"/>
          </a:p>
        </p:txBody>
      </p:sp>
    </p:spTree>
    <p:extLst>
      <p:ext uri="{BB962C8B-B14F-4D97-AF65-F5344CB8AC3E}">
        <p14:creationId xmlns:p14="http://schemas.microsoft.com/office/powerpoint/2010/main" val="1320144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A438DFA-4E25-4BEC-9C43-E109683E892D}" type="slidenum">
              <a:rPr lang="fr-FR" smtClean="0"/>
              <a:t>9</a:t>
            </a:fld>
            <a:endParaRPr lang="fr-FR"/>
          </a:p>
        </p:txBody>
      </p:sp>
    </p:spTree>
    <p:extLst>
      <p:ext uri="{BB962C8B-B14F-4D97-AF65-F5344CB8AC3E}">
        <p14:creationId xmlns:p14="http://schemas.microsoft.com/office/powerpoint/2010/main" val="18235500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625601" y="2571245"/>
            <a:ext cx="8678736" cy="2098226"/>
          </a:xfrm>
        </p:spPr>
        <p:txBody>
          <a:bodyPr anchor="b">
            <a:noAutofit/>
          </a:bodyPr>
          <a:lstStyle>
            <a:lvl1pPr algn="ctr">
              <a:defRPr sz="7200" cap="all" baseline="0">
                <a:solidFill>
                  <a:srgbClr val="2E3191"/>
                </a:solidFill>
              </a:defRPr>
            </a:lvl1pPr>
          </a:lstStyle>
          <a:p>
            <a:r>
              <a:rPr lang="fr-FR" dirty="0"/>
              <a:t>Modifiez le style du titre</a:t>
            </a:r>
            <a:endParaRPr lang="en-US" dirty="0"/>
          </a:p>
        </p:txBody>
      </p:sp>
      <p:sp>
        <p:nvSpPr>
          <p:cNvPr id="3" name="Subtitle 2"/>
          <p:cNvSpPr>
            <a:spLocks noGrp="1"/>
          </p:cNvSpPr>
          <p:nvPr>
            <p:ph type="subTitle" idx="1"/>
          </p:nvPr>
        </p:nvSpPr>
        <p:spPr>
          <a:xfrm>
            <a:off x="2686882" y="4806601"/>
            <a:ext cx="6831673" cy="1086237"/>
          </a:xfrm>
        </p:spPr>
        <p:txBody>
          <a:bodyPr>
            <a:normAutofit/>
          </a:bodyPr>
          <a:lstStyle>
            <a:lvl1pPr marL="0" indent="0" algn="ctr">
              <a:lnSpc>
                <a:spcPct val="112000"/>
              </a:lnSpc>
              <a:spcBef>
                <a:spcPts val="0"/>
              </a:spcBef>
              <a:spcAft>
                <a:spcPts val="0"/>
              </a:spcAft>
              <a:buNone/>
              <a:defRPr sz="2300">
                <a:solidFill>
                  <a:srgbClr val="2E319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endParaRPr lang="en-US" dirty="0"/>
          </a:p>
        </p:txBody>
      </p:sp>
      <p:grpSp>
        <p:nvGrpSpPr>
          <p:cNvPr id="7" name="Group 6"/>
          <p:cNvGrpSpPr/>
          <p:nvPr/>
        </p:nvGrpSpPr>
        <p:grpSpPr>
          <a:xfrm>
            <a:off x="101600" y="114300"/>
            <a:ext cx="11956075" cy="6609867"/>
            <a:chOff x="752858" y="744469"/>
            <a:chExt cx="10633716" cy="5682248"/>
          </a:xfrm>
        </p:grpSpPr>
        <p:sp>
          <p:nvSpPr>
            <p:cNvPr id="11" name="Freeform 6"/>
            <p:cNvSpPr/>
            <p:nvPr/>
          </p:nvSpPr>
          <p:spPr bwMode="auto">
            <a:xfrm>
              <a:off x="8111561" y="2018229"/>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2E3191"/>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2E3191"/>
            </a:solidFill>
            <a:ln w="0">
              <a:noFill/>
              <a:prstDash val="solid"/>
              <a:round/>
              <a:headEnd/>
              <a:tailEnd/>
            </a:ln>
          </p:spPr>
        </p:sp>
      </p:grpSp>
      <p:pic>
        <p:nvPicPr>
          <p:cNvPr id="8" name="Imag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9241" y="668314"/>
            <a:ext cx="2491160" cy="185537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371600" y="406400"/>
            <a:ext cx="9601200" cy="876300"/>
          </a:xfrm>
        </p:spPr>
        <p:txBody>
          <a:bodyPr/>
          <a:lstStyle>
            <a:lvl1pPr>
              <a:defRPr>
                <a:solidFill>
                  <a:srgbClr val="2E3191"/>
                </a:solidFill>
              </a:defRPr>
            </a:lvl1pPr>
          </a:lstStyle>
          <a:p>
            <a:r>
              <a:rPr lang="fr-FR" dirty="0"/>
              <a:t>Modifiez le style du titre</a:t>
            </a:r>
            <a:endParaRPr lang="en-US" dirty="0"/>
          </a:p>
        </p:txBody>
      </p:sp>
      <p:sp>
        <p:nvSpPr>
          <p:cNvPr id="6" name="Slide Number Placeholder 5"/>
          <p:cNvSpPr>
            <a:spLocks noGrp="1"/>
          </p:cNvSpPr>
          <p:nvPr>
            <p:ph type="sldNum" sz="quarter" idx="12"/>
          </p:nvPr>
        </p:nvSpPr>
        <p:spPr>
          <a:xfrm>
            <a:off x="10425236" y="6453386"/>
            <a:ext cx="1596292" cy="404614"/>
          </a:xfrm>
        </p:spPr>
        <p:txBody>
          <a:bodyPr/>
          <a:lstStyle>
            <a:lvl1pPr>
              <a:defRPr sz="1050" b="1">
                <a:solidFill>
                  <a:srgbClr val="2E3191"/>
                </a:solidFill>
              </a:defRPr>
            </a:lvl1p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894722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371600" y="406400"/>
            <a:ext cx="9601200" cy="876300"/>
          </a:xfrm>
        </p:spPr>
        <p:txBody>
          <a:bodyPr/>
          <a:lstStyle>
            <a:lvl1pPr>
              <a:defRPr>
                <a:solidFill>
                  <a:srgbClr val="2E3191"/>
                </a:solidFill>
              </a:defRPr>
            </a:lvl1pPr>
          </a:lstStyle>
          <a:p>
            <a:r>
              <a:rPr lang="fr-FR" dirty="0"/>
              <a:t>Modifiez le style du titre</a:t>
            </a:r>
            <a:endParaRPr lang="en-US" dirty="0"/>
          </a:p>
        </p:txBody>
      </p:sp>
      <p:sp>
        <p:nvSpPr>
          <p:cNvPr id="3" name="Content Placeholder 2"/>
          <p:cNvSpPr>
            <a:spLocks noGrp="1"/>
          </p:cNvSpPr>
          <p:nvPr>
            <p:ph idx="1"/>
          </p:nvPr>
        </p:nvSpPr>
        <p:spPr>
          <a:xfrm>
            <a:off x="1371600" y="1435100"/>
            <a:ext cx="9601200" cy="4432300"/>
          </a:xfrm>
        </p:spPr>
        <p:txBody>
          <a:bodyPr/>
          <a:lstStyle>
            <a:lvl1pPr>
              <a:buClr>
                <a:srgbClr val="EE3477"/>
              </a:buClr>
              <a:defRPr>
                <a:solidFill>
                  <a:srgbClr val="2E3191"/>
                </a:solidFill>
              </a:defRPr>
            </a:lvl1pPr>
            <a:lvl2pPr marL="914400" indent="-384048">
              <a:buClr>
                <a:srgbClr val="EE3477"/>
              </a:buClr>
              <a:buFont typeface="Wingdings" panose="05000000000000000000" pitchFamily="2" charset="2"/>
              <a:buChar char="§"/>
              <a:defRPr i="0">
                <a:solidFill>
                  <a:srgbClr val="2E3191"/>
                </a:solidFill>
              </a:defRPr>
            </a:lvl2pPr>
            <a:lvl3pPr>
              <a:buClr>
                <a:srgbClr val="EE3477"/>
              </a:buClr>
              <a:defRPr>
                <a:solidFill>
                  <a:srgbClr val="2E3191"/>
                </a:solidFill>
              </a:defRPr>
            </a:lvl3pPr>
            <a:lvl4pPr>
              <a:buClr>
                <a:srgbClr val="EE3477"/>
              </a:buClr>
              <a:defRPr>
                <a:solidFill>
                  <a:srgbClr val="2E3191"/>
                </a:solidFill>
              </a:defRPr>
            </a:lvl4pPr>
            <a:lvl5pPr>
              <a:buClr>
                <a:srgbClr val="EE3477"/>
              </a:buClr>
              <a:defRPr>
                <a:solidFill>
                  <a:srgbClr val="2E3191"/>
                </a:solidFill>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Footer Placeholder 4"/>
          <p:cNvSpPr>
            <a:spLocks noGrp="1"/>
          </p:cNvSpPr>
          <p:nvPr>
            <p:ph type="ftr" sz="quarter" idx="11"/>
          </p:nvPr>
        </p:nvSpPr>
        <p:spPr>
          <a:xfrm>
            <a:off x="3033264" y="6391672"/>
            <a:ext cx="6280830" cy="404614"/>
          </a:xfrm>
        </p:spPr>
        <p:txBody>
          <a:bodyPr/>
          <a:lstStyle>
            <a:lvl1pPr algn="ctr">
              <a:defRPr>
                <a:solidFill>
                  <a:srgbClr val="2E3191"/>
                </a:solidFill>
              </a:defRPr>
            </a:lvl1pPr>
          </a:lstStyle>
          <a:p>
            <a:endParaRPr lang="en-US" dirty="0"/>
          </a:p>
        </p:txBody>
      </p:sp>
      <p:sp>
        <p:nvSpPr>
          <p:cNvPr id="6" name="Slide Number Placeholder 5"/>
          <p:cNvSpPr>
            <a:spLocks noGrp="1"/>
          </p:cNvSpPr>
          <p:nvPr>
            <p:ph type="sldNum" sz="quarter" idx="12"/>
          </p:nvPr>
        </p:nvSpPr>
        <p:spPr>
          <a:xfrm>
            <a:off x="10425236" y="6391672"/>
            <a:ext cx="1596292" cy="404614"/>
          </a:xfrm>
        </p:spPr>
        <p:txBody>
          <a:bodyPr/>
          <a:lstStyle>
            <a:lvl1pPr>
              <a:defRPr>
                <a:solidFill>
                  <a:srgbClr val="2E3191"/>
                </a:solidFill>
              </a:defRPr>
            </a:lvl1pPr>
          </a:lstStyle>
          <a:p>
            <a:fld id="{69E57DC2-970A-4B3E-BB1C-7A09969E49DF}" type="slidenum">
              <a:rPr lang="en-US" smtClean="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10537975" cy="2819923"/>
          </a:xfrm>
        </p:spPr>
        <p:txBody>
          <a:bodyPr anchor="b">
            <a:normAutofit/>
          </a:bodyPr>
          <a:lstStyle>
            <a:lvl1pPr algn="r">
              <a:defRPr sz="7200" cap="all" baseline="0">
                <a:solidFill>
                  <a:srgbClr val="2E3191"/>
                </a:solidFill>
              </a:defRPr>
            </a:lvl1pPr>
          </a:lstStyle>
          <a:p>
            <a:r>
              <a:rPr lang="fr-FR" dirty="0"/>
              <a:t>Modifiez le style du titre</a:t>
            </a:r>
            <a:endParaRPr lang="en-US" dirty="0"/>
          </a:p>
        </p:txBody>
      </p:sp>
      <p:sp>
        <p:nvSpPr>
          <p:cNvPr id="3" name="Text Placeholder 2"/>
          <p:cNvSpPr>
            <a:spLocks noGrp="1"/>
          </p:cNvSpPr>
          <p:nvPr>
            <p:ph type="body" idx="1"/>
          </p:nvPr>
        </p:nvSpPr>
        <p:spPr>
          <a:xfrm>
            <a:off x="765025" y="4216328"/>
            <a:ext cx="10661950" cy="1524072"/>
          </a:xfrm>
        </p:spPr>
        <p:txBody>
          <a:bodyPr/>
          <a:lstStyle>
            <a:lvl1pPr marL="0" indent="0" algn="r">
              <a:lnSpc>
                <a:spcPct val="112000"/>
              </a:lnSpc>
              <a:spcBef>
                <a:spcPts val="0"/>
              </a:spcBef>
              <a:spcAft>
                <a:spcPts val="0"/>
              </a:spcAft>
              <a:buNone/>
              <a:defRPr sz="2400">
                <a:solidFill>
                  <a:srgbClr val="2E319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a:t>Modifiez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12/9/2021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7" name="Freeform 6" title="Crop Mark"/>
          <p:cNvSpPr/>
          <p:nvPr/>
        </p:nvSpPr>
        <p:spPr bwMode="auto">
          <a:xfrm>
            <a:off x="8740489" y="1949853"/>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rgbClr val="2E3191"/>
          </a:solidFill>
          <a:ln w="0">
            <a:noFill/>
            <a:prstDash val="solid"/>
            <a:round/>
            <a:headEnd/>
            <a:tailEnd/>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12/9/2021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12/9/2021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12/9/2021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a:t>
            </a:fld>
            <a:endParaRPr lang="en-US" dirty="0"/>
          </a:p>
        </p:txBody>
      </p:sp>
      <p:sp>
        <p:nvSpPr>
          <p:cNvPr id="9" name="Rectangle 8" title="Side bar"/>
          <p:cNvSpPr/>
          <p:nvPr/>
        </p:nvSpPr>
        <p:spPr>
          <a:xfrm>
            <a:off x="0" y="376"/>
            <a:ext cx="1073258" cy="6858000"/>
          </a:xfrm>
          <a:prstGeom prst="rect">
            <a:avLst/>
          </a:prstGeom>
          <a:solidFill>
            <a:srgbClr val="2E319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Image 9"/>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6729" y="5954855"/>
            <a:ext cx="939800" cy="70083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6600" dirty="0"/>
              <a:t>ACTUALITES</a:t>
            </a:r>
            <a:br>
              <a:rPr lang="fr-FR" sz="6600" dirty="0"/>
            </a:br>
            <a:endParaRPr lang="fr-FR" sz="6600" dirty="0"/>
          </a:p>
        </p:txBody>
      </p:sp>
    </p:spTree>
    <p:extLst>
      <p:ext uri="{BB962C8B-B14F-4D97-AF65-F5344CB8AC3E}">
        <p14:creationId xmlns:p14="http://schemas.microsoft.com/office/powerpoint/2010/main" val="3012373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71600" y="1513683"/>
            <a:ext cx="10399222" cy="4766195"/>
          </a:xfrm>
        </p:spPr>
        <p:txBody>
          <a:bodyPr vert="horz" lIns="91440" tIns="45720" rIns="91440" bIns="45720" rtlCol="0" anchor="t">
            <a:normAutofit/>
          </a:bodyPr>
          <a:lstStyle/>
          <a:p>
            <a:pPr marL="383540" indent="-383540" algn="just">
              <a:defRPr/>
            </a:pPr>
            <a:endParaRPr lang="fr-FR" altLang="fr-FR" sz="2400" dirty="0">
              <a:solidFill>
                <a:srgbClr val="000080"/>
              </a:solidFill>
            </a:endParaRPr>
          </a:p>
          <a:p>
            <a:pPr marL="383540" indent="-383540" algn="just">
              <a:defRPr/>
            </a:pPr>
            <a:r>
              <a:rPr lang="fr-FR" altLang="fr-FR" sz="2400" b="1" cap="all" dirty="0">
                <a:solidFill>
                  <a:srgbClr val="EE3477"/>
                </a:solidFill>
              </a:rPr>
              <a:t>UN CALENDRIER SERRE QUI NE LAISSE PLACE A AUCUN DIALOGUE</a:t>
            </a:r>
          </a:p>
          <a:p>
            <a:pPr lvl="1" indent="-383540" algn="just">
              <a:defRPr/>
            </a:pPr>
            <a:r>
              <a:rPr lang="fr-FR" altLang="fr-FR" sz="2400" dirty="0">
                <a:solidFill>
                  <a:srgbClr val="000080"/>
                </a:solidFill>
              </a:rPr>
              <a:t>Le rapport est rendu public </a:t>
            </a:r>
            <a:r>
              <a:rPr lang="fr-FR" altLang="fr-FR" sz="2400" dirty="0">
                <a:solidFill>
                  <a:srgbClr val="EE3477"/>
                </a:solidFill>
              </a:rPr>
              <a:t>le 10 septembre.</a:t>
            </a:r>
          </a:p>
          <a:p>
            <a:pPr marL="530860" lvl="1" indent="0" algn="just">
              <a:buNone/>
              <a:defRPr/>
            </a:pPr>
            <a:endParaRPr lang="fr-FR" altLang="fr-FR" sz="2400" dirty="0">
              <a:solidFill>
                <a:srgbClr val="EE3477"/>
              </a:solidFill>
            </a:endParaRPr>
          </a:p>
          <a:p>
            <a:pPr lvl="1" indent="-383540" algn="just">
              <a:defRPr/>
            </a:pPr>
            <a:r>
              <a:rPr lang="fr-FR" altLang="fr-FR" sz="2400" dirty="0">
                <a:solidFill>
                  <a:srgbClr val="000080"/>
                </a:solidFill>
              </a:rPr>
              <a:t>Le cabinet mène des entretiens avec l’Ordre et les syndicats </a:t>
            </a:r>
            <a:r>
              <a:rPr lang="fr-FR" altLang="fr-FR" sz="2400" dirty="0">
                <a:solidFill>
                  <a:srgbClr val="EE3477"/>
                </a:solidFill>
              </a:rPr>
              <a:t>le 13 septembre </a:t>
            </a:r>
            <a:r>
              <a:rPr lang="fr-FR" altLang="fr-FR" sz="2400" dirty="0">
                <a:solidFill>
                  <a:srgbClr val="000080"/>
                </a:solidFill>
              </a:rPr>
              <a:t>lors desquels sont dévoilés une partie des arbitrages.</a:t>
            </a:r>
          </a:p>
          <a:p>
            <a:pPr marL="530860" lvl="1" indent="0" algn="just">
              <a:buNone/>
              <a:defRPr/>
            </a:pPr>
            <a:endParaRPr lang="fr-FR" altLang="fr-FR" sz="2400" dirty="0">
              <a:solidFill>
                <a:srgbClr val="000080"/>
              </a:solidFill>
            </a:endParaRPr>
          </a:p>
          <a:p>
            <a:pPr lvl="1" indent="-383540" algn="just">
              <a:defRPr/>
            </a:pPr>
            <a:r>
              <a:rPr lang="fr-FR" altLang="fr-FR" sz="2400" dirty="0">
                <a:solidFill>
                  <a:srgbClr val="000080"/>
                </a:solidFill>
              </a:rPr>
              <a:t>Le Ministre dévoile ses arbitrages </a:t>
            </a:r>
            <a:r>
              <a:rPr lang="fr-FR" altLang="fr-FR" sz="2400" dirty="0">
                <a:solidFill>
                  <a:srgbClr val="EE3477"/>
                </a:solidFill>
              </a:rPr>
              <a:t>le 16 septembre.</a:t>
            </a:r>
          </a:p>
          <a:p>
            <a:pPr marL="383540" indent="-383540" algn="just">
              <a:defRPr/>
            </a:pPr>
            <a:endParaRPr lang="fr-FR" altLang="fr-FR" sz="2400" b="1" dirty="0">
              <a:solidFill>
                <a:srgbClr val="EE3477"/>
              </a:solidFill>
            </a:endParaRPr>
          </a:p>
          <a:p>
            <a:pPr marL="0" indent="0" algn="just">
              <a:buNone/>
              <a:defRPr/>
            </a:pPr>
            <a:endParaRPr lang="fr-FR" altLang="fr-FR" sz="2400" b="1" dirty="0">
              <a:solidFill>
                <a:srgbClr val="EE3477"/>
              </a:solidFill>
            </a:endParaRPr>
          </a:p>
        </p:txBody>
      </p:sp>
      <p:sp>
        <p:nvSpPr>
          <p:cNvPr id="4" name="ZoneTexte 3"/>
          <p:cNvSpPr txBox="1"/>
          <p:nvPr/>
        </p:nvSpPr>
        <p:spPr>
          <a:xfrm>
            <a:off x="241300" y="101600"/>
            <a:ext cx="553998" cy="5562600"/>
          </a:xfrm>
          <a:prstGeom prst="rect">
            <a:avLst/>
          </a:prstGeom>
          <a:noFill/>
        </p:spPr>
        <p:txBody>
          <a:bodyPr vert="vert270" wrap="square" rtlCol="0">
            <a:spAutoFit/>
          </a:bodyPr>
          <a:lstStyle/>
          <a:p>
            <a:r>
              <a:rPr lang="fr-FR" sz="2400" b="1" spc="300">
                <a:solidFill>
                  <a:schemeClr val="bg1"/>
                </a:solidFill>
              </a:rPr>
              <a:t>LES ANNONCES DU MINISTRE</a:t>
            </a:r>
          </a:p>
        </p:txBody>
      </p:sp>
      <p:sp>
        <p:nvSpPr>
          <p:cNvPr id="5" name="Titre 4"/>
          <p:cNvSpPr>
            <a:spLocks noGrp="1"/>
          </p:cNvSpPr>
          <p:nvPr>
            <p:ph type="title"/>
          </p:nvPr>
        </p:nvSpPr>
        <p:spPr/>
        <p:txBody>
          <a:bodyPr>
            <a:normAutofit fontScale="90000"/>
          </a:bodyPr>
          <a:lstStyle/>
          <a:p>
            <a:pPr algn="ctr"/>
            <a:r>
              <a:rPr lang="fr-FR" altLang="fr-FR" b="1" dirty="0">
                <a:solidFill>
                  <a:srgbClr val="EE3477"/>
                </a:solidFill>
              </a:rPr>
              <a:t>DES ANNONCES EN DECA DE TOUTES LES ATTENTES</a:t>
            </a:r>
            <a:endParaRPr lang="fr-FR" b="1" dirty="0">
              <a:solidFill>
                <a:srgbClr val="EE3477"/>
              </a:solidFill>
            </a:endParaRPr>
          </a:p>
        </p:txBody>
      </p:sp>
      <p:sp>
        <p:nvSpPr>
          <p:cNvPr id="2" name="Espace réservé du numéro de diapositive 1">
            <a:extLst>
              <a:ext uri="{FF2B5EF4-FFF2-40B4-BE49-F238E27FC236}">
                <a16:creationId xmlns:a16="http://schemas.microsoft.com/office/drawing/2014/main" id="{507F9ACF-8815-44D3-89F3-FE062C36C0C7}"/>
              </a:ext>
            </a:extLst>
          </p:cNvPr>
          <p:cNvSpPr>
            <a:spLocks noGrp="1"/>
          </p:cNvSpPr>
          <p:nvPr>
            <p:ph type="sldNum" sz="quarter" idx="12"/>
          </p:nvPr>
        </p:nvSpPr>
        <p:spPr/>
        <p:txBody>
          <a:bodyPr/>
          <a:lstStyle/>
          <a:p>
            <a:fld id="{69E57DC2-970A-4B3E-BB1C-7A09969E49DF}" type="slidenum">
              <a:rPr lang="en-US" smtClean="0"/>
              <a:pPr/>
              <a:t>10</a:t>
            </a:fld>
            <a:endParaRPr lang="en-US"/>
          </a:p>
        </p:txBody>
      </p:sp>
    </p:spTree>
    <p:extLst>
      <p:ext uri="{BB962C8B-B14F-4D97-AF65-F5344CB8AC3E}">
        <p14:creationId xmlns:p14="http://schemas.microsoft.com/office/powerpoint/2010/main" val="2626508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71600" y="1827784"/>
            <a:ext cx="10399222" cy="4766195"/>
          </a:xfrm>
        </p:spPr>
        <p:txBody>
          <a:bodyPr vert="horz" lIns="91440" tIns="45720" rIns="91440" bIns="45720" rtlCol="0" anchor="t">
            <a:normAutofit lnSpcReduction="10000"/>
          </a:bodyPr>
          <a:lstStyle/>
          <a:p>
            <a:pPr marL="383540" indent="-383540" algn="just">
              <a:defRPr/>
            </a:pPr>
            <a:r>
              <a:rPr lang="fr-FR" altLang="fr-FR" sz="2400" b="1" dirty="0">
                <a:solidFill>
                  <a:srgbClr val="EE3477"/>
                </a:solidFill>
              </a:rPr>
              <a:t>DES ANNONCES DECEVANTES DECONNECTEES DE L’URGENCE DE LA SITUATION</a:t>
            </a:r>
          </a:p>
          <a:p>
            <a:pPr lvl="1" indent="-383540" algn="just">
              <a:defRPr/>
            </a:pPr>
            <a:r>
              <a:rPr lang="fr-FR" dirty="0">
                <a:solidFill>
                  <a:srgbClr val="000080"/>
                </a:solidFill>
                <a:ea typeface="+mn-lt"/>
                <a:cs typeface="+mn-lt"/>
              </a:rPr>
              <a:t>Des revalorisations extrêmement modestes pour les sages-femmes titulaires de la FPH, </a:t>
            </a:r>
            <a:r>
              <a:rPr lang="fr-FR" dirty="0">
                <a:solidFill>
                  <a:srgbClr val="EE3477"/>
                </a:solidFill>
                <a:ea typeface="+mn-lt"/>
                <a:cs typeface="+mn-lt"/>
              </a:rPr>
              <a:t>inférieures à celles proposées par l’IGAS.</a:t>
            </a:r>
            <a:endParaRPr lang="en-US" dirty="0">
              <a:ea typeface="+mn-lt"/>
              <a:cs typeface="+mn-lt"/>
            </a:endParaRPr>
          </a:p>
          <a:p>
            <a:pPr lvl="1" indent="-383540" algn="just">
              <a:defRPr/>
            </a:pPr>
            <a:r>
              <a:rPr lang="fr-FR" dirty="0">
                <a:solidFill>
                  <a:srgbClr val="000080"/>
                </a:solidFill>
                <a:ea typeface="+mn-lt"/>
                <a:cs typeface="+mn-lt"/>
              </a:rPr>
              <a:t>Pas d’annonces pour les </a:t>
            </a:r>
            <a:r>
              <a:rPr lang="fr-FR" dirty="0">
                <a:solidFill>
                  <a:srgbClr val="EE3477"/>
                </a:solidFill>
                <a:ea typeface="+mn-lt"/>
                <a:cs typeface="+mn-lt"/>
              </a:rPr>
              <a:t>salariées du privé </a:t>
            </a:r>
            <a:r>
              <a:rPr lang="fr-FR" dirty="0">
                <a:solidFill>
                  <a:srgbClr val="000080"/>
                </a:solidFill>
                <a:ea typeface="+mn-lt"/>
                <a:cs typeface="+mn-lt"/>
              </a:rPr>
              <a:t>et les sages-femmes de </a:t>
            </a:r>
            <a:r>
              <a:rPr lang="fr-FR" dirty="0">
                <a:solidFill>
                  <a:srgbClr val="EE3477"/>
                </a:solidFill>
                <a:ea typeface="+mn-lt"/>
                <a:cs typeface="+mn-lt"/>
              </a:rPr>
              <a:t>PMI</a:t>
            </a:r>
            <a:r>
              <a:rPr lang="fr-FR" dirty="0">
                <a:solidFill>
                  <a:srgbClr val="000080"/>
                </a:solidFill>
                <a:ea typeface="+mn-lt"/>
                <a:cs typeface="+mn-lt"/>
              </a:rPr>
              <a:t>.</a:t>
            </a:r>
            <a:endParaRPr lang="en-US" dirty="0">
              <a:ea typeface="+mn-lt"/>
              <a:cs typeface="+mn-lt"/>
            </a:endParaRPr>
          </a:p>
          <a:p>
            <a:pPr lvl="1" indent="-383540" algn="just">
              <a:defRPr/>
            </a:pPr>
            <a:r>
              <a:rPr lang="fr-FR" dirty="0">
                <a:solidFill>
                  <a:srgbClr val="000080"/>
                </a:solidFill>
                <a:ea typeface="+mn-lt"/>
                <a:cs typeface="+mn-lt"/>
              </a:rPr>
              <a:t>L’annonce d’une enveloppe de 18 millions d’euros pour l’exercice libéral … objet de négociations conventionnelles </a:t>
            </a:r>
            <a:r>
              <a:rPr lang="fr-FR" dirty="0">
                <a:solidFill>
                  <a:srgbClr val="EE3477"/>
                </a:solidFill>
                <a:ea typeface="+mn-lt"/>
                <a:cs typeface="+mn-lt"/>
              </a:rPr>
              <a:t>depuis un an</a:t>
            </a:r>
            <a:endParaRPr lang="en-US" dirty="0">
              <a:ea typeface="+mn-lt"/>
              <a:cs typeface="+mn-lt"/>
            </a:endParaRPr>
          </a:p>
          <a:p>
            <a:pPr lvl="1" indent="-383540" algn="just">
              <a:defRPr/>
            </a:pPr>
            <a:r>
              <a:rPr lang="fr-FR" altLang="fr-FR" dirty="0">
                <a:solidFill>
                  <a:srgbClr val="000080"/>
                </a:solidFill>
              </a:rPr>
              <a:t>Un </a:t>
            </a:r>
            <a:r>
              <a:rPr lang="fr-FR" altLang="fr-FR" dirty="0">
                <a:solidFill>
                  <a:srgbClr val="EE3477"/>
                </a:solidFill>
              </a:rPr>
              <a:t>maintien</a:t>
            </a:r>
            <a:r>
              <a:rPr lang="fr-FR" altLang="fr-FR" dirty="0">
                <a:solidFill>
                  <a:srgbClr val="000080"/>
                </a:solidFill>
              </a:rPr>
              <a:t> dans le statut actuel : pas de statut PH ou de nouveau statut « trop complexe ».</a:t>
            </a:r>
            <a:endParaRPr lang="fr-FR" dirty="0"/>
          </a:p>
          <a:p>
            <a:pPr lvl="1" indent="-383540" algn="just">
              <a:defRPr/>
            </a:pPr>
            <a:r>
              <a:rPr lang="fr-FR" altLang="fr-FR" dirty="0">
                <a:solidFill>
                  <a:srgbClr val="000080"/>
                </a:solidFill>
              </a:rPr>
              <a:t>Une mission MESRI « flash » pour la 6</a:t>
            </a:r>
            <a:r>
              <a:rPr lang="fr-FR" altLang="fr-FR" baseline="30000" dirty="0">
                <a:solidFill>
                  <a:srgbClr val="000080"/>
                </a:solidFill>
              </a:rPr>
              <a:t>ème</a:t>
            </a:r>
            <a:r>
              <a:rPr lang="fr-FR" altLang="fr-FR" dirty="0">
                <a:solidFill>
                  <a:srgbClr val="000080"/>
                </a:solidFill>
              </a:rPr>
              <a:t> année : une proposition pertinente au regard de la situation ?</a:t>
            </a:r>
          </a:p>
          <a:p>
            <a:pPr lvl="1" indent="-383540" algn="just">
              <a:defRPr/>
            </a:pPr>
            <a:r>
              <a:rPr lang="fr-FR" altLang="fr-FR" dirty="0">
                <a:solidFill>
                  <a:srgbClr val="000080"/>
                </a:solidFill>
              </a:rPr>
              <a:t>Une </a:t>
            </a:r>
            <a:r>
              <a:rPr lang="fr-FR" altLang="fr-FR" dirty="0">
                <a:solidFill>
                  <a:srgbClr val="EE3477"/>
                </a:solidFill>
              </a:rPr>
              <a:t>promesse d’instruction </a:t>
            </a:r>
            <a:r>
              <a:rPr lang="fr-FR" altLang="fr-FR" dirty="0">
                <a:solidFill>
                  <a:srgbClr val="000080"/>
                </a:solidFill>
              </a:rPr>
              <a:t>pour faire respecter les dispositions légales dans les établissements.</a:t>
            </a:r>
          </a:p>
          <a:p>
            <a:pPr lvl="1" indent="-383540" algn="just">
              <a:defRPr/>
            </a:pPr>
            <a:r>
              <a:rPr lang="fr-FR" dirty="0">
                <a:solidFill>
                  <a:srgbClr val="000080"/>
                </a:solidFill>
              </a:rPr>
              <a:t>Pas de </a:t>
            </a:r>
            <a:r>
              <a:rPr lang="fr-FR" dirty="0">
                <a:solidFill>
                  <a:srgbClr val="EE3477"/>
                </a:solidFill>
              </a:rPr>
              <a:t>révision des décrets de périnatalité </a:t>
            </a:r>
            <a:r>
              <a:rPr lang="fr-FR" dirty="0">
                <a:solidFill>
                  <a:srgbClr val="000080"/>
                </a:solidFill>
              </a:rPr>
              <a:t>: travaux uniquement sur les CPP</a:t>
            </a:r>
            <a:endParaRPr lang="fr-FR" dirty="0"/>
          </a:p>
          <a:p>
            <a:pPr marL="0" indent="0" algn="just">
              <a:buNone/>
              <a:defRPr/>
            </a:pPr>
            <a:endParaRPr lang="fr-FR" altLang="fr-FR" b="1" dirty="0">
              <a:solidFill>
                <a:srgbClr val="EE3477"/>
              </a:solidFill>
            </a:endParaRPr>
          </a:p>
        </p:txBody>
      </p:sp>
      <p:sp>
        <p:nvSpPr>
          <p:cNvPr id="4" name="ZoneTexte 3"/>
          <p:cNvSpPr txBox="1"/>
          <p:nvPr/>
        </p:nvSpPr>
        <p:spPr>
          <a:xfrm>
            <a:off x="241300" y="101600"/>
            <a:ext cx="553998" cy="5562600"/>
          </a:xfrm>
          <a:prstGeom prst="rect">
            <a:avLst/>
          </a:prstGeom>
          <a:noFill/>
        </p:spPr>
        <p:txBody>
          <a:bodyPr vert="vert270" wrap="square" rtlCol="0">
            <a:spAutoFit/>
          </a:bodyPr>
          <a:lstStyle/>
          <a:p>
            <a:r>
              <a:rPr lang="fr-FR" sz="2400" b="1" spc="300">
                <a:solidFill>
                  <a:schemeClr val="bg1"/>
                </a:solidFill>
              </a:rPr>
              <a:t>LES ANNONCES DU MINISTRE</a:t>
            </a:r>
          </a:p>
        </p:txBody>
      </p:sp>
      <p:sp>
        <p:nvSpPr>
          <p:cNvPr id="5" name="Titre 4"/>
          <p:cNvSpPr>
            <a:spLocks noGrp="1"/>
          </p:cNvSpPr>
          <p:nvPr>
            <p:ph type="title"/>
          </p:nvPr>
        </p:nvSpPr>
        <p:spPr/>
        <p:txBody>
          <a:bodyPr>
            <a:normAutofit fontScale="90000"/>
          </a:bodyPr>
          <a:lstStyle/>
          <a:p>
            <a:pPr algn="ctr"/>
            <a:r>
              <a:rPr lang="fr-FR" altLang="fr-FR" b="1" dirty="0">
                <a:solidFill>
                  <a:srgbClr val="EE3477"/>
                </a:solidFill>
              </a:rPr>
              <a:t>DES ANNONCES EN DECA DE TOUTES LES ATTENTES</a:t>
            </a:r>
            <a:endParaRPr lang="fr-FR" b="1" dirty="0">
              <a:solidFill>
                <a:srgbClr val="EE3477"/>
              </a:solidFill>
            </a:endParaRPr>
          </a:p>
        </p:txBody>
      </p:sp>
      <p:sp>
        <p:nvSpPr>
          <p:cNvPr id="2" name="Espace réservé du numéro de diapositive 1">
            <a:extLst>
              <a:ext uri="{FF2B5EF4-FFF2-40B4-BE49-F238E27FC236}">
                <a16:creationId xmlns:a16="http://schemas.microsoft.com/office/drawing/2014/main" id="{C6F289C1-50E0-4899-A695-3ED3374C7004}"/>
              </a:ext>
            </a:extLst>
          </p:cNvPr>
          <p:cNvSpPr>
            <a:spLocks noGrp="1"/>
          </p:cNvSpPr>
          <p:nvPr>
            <p:ph type="sldNum" sz="quarter" idx="12"/>
          </p:nvPr>
        </p:nvSpPr>
        <p:spPr/>
        <p:txBody>
          <a:bodyPr/>
          <a:lstStyle/>
          <a:p>
            <a:fld id="{69E57DC2-970A-4B3E-BB1C-7A09969E49DF}" type="slidenum">
              <a:rPr lang="en-US" smtClean="0"/>
              <a:pPr/>
              <a:t>11</a:t>
            </a:fld>
            <a:endParaRPr lang="en-US"/>
          </a:p>
        </p:txBody>
      </p:sp>
    </p:spTree>
    <p:extLst>
      <p:ext uri="{BB962C8B-B14F-4D97-AF65-F5344CB8AC3E}">
        <p14:creationId xmlns:p14="http://schemas.microsoft.com/office/powerpoint/2010/main" val="1216434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0F55E8-25E3-4B95-A92F-508B2795195D}"/>
              </a:ext>
            </a:extLst>
          </p:cNvPr>
          <p:cNvSpPr>
            <a:spLocks noGrp="1"/>
          </p:cNvSpPr>
          <p:nvPr>
            <p:ph type="title"/>
          </p:nvPr>
        </p:nvSpPr>
        <p:spPr/>
        <p:txBody>
          <a:bodyPr>
            <a:normAutofit fontScale="90000"/>
          </a:bodyPr>
          <a:lstStyle/>
          <a:p>
            <a:pPr algn="ctr"/>
            <a:r>
              <a:rPr lang="fr-FR" altLang="fr-FR" b="1" dirty="0">
                <a:solidFill>
                  <a:srgbClr val="EE3477"/>
                </a:solidFill>
              </a:rPr>
              <a:t>MOUVEMENT SOCIAL ET DIALOGUE LIMITÉ</a:t>
            </a:r>
            <a:endParaRPr lang="fr-FR" dirty="0"/>
          </a:p>
        </p:txBody>
      </p:sp>
      <p:sp>
        <p:nvSpPr>
          <p:cNvPr id="3" name="Espace réservé du contenu 2">
            <a:extLst>
              <a:ext uri="{FF2B5EF4-FFF2-40B4-BE49-F238E27FC236}">
                <a16:creationId xmlns:a16="http://schemas.microsoft.com/office/drawing/2014/main" id="{B6758952-29BA-4257-9345-81C453DA7717}"/>
              </a:ext>
            </a:extLst>
          </p:cNvPr>
          <p:cNvSpPr>
            <a:spLocks noGrp="1"/>
          </p:cNvSpPr>
          <p:nvPr>
            <p:ph idx="1"/>
          </p:nvPr>
        </p:nvSpPr>
        <p:spPr>
          <a:xfrm>
            <a:off x="1371600" y="1124464"/>
            <a:ext cx="9601200" cy="6067167"/>
          </a:xfrm>
        </p:spPr>
        <p:txBody>
          <a:bodyPr>
            <a:normAutofit/>
          </a:bodyPr>
          <a:lstStyle/>
          <a:p>
            <a:r>
              <a:rPr lang="fr-FR" sz="2400" dirty="0"/>
              <a:t>7 octobre : mobilisation historique de la profession à Paris (plus de 5000 sages-femmes et étudiants sages-femmes) ainsi que dans toute la France.</a:t>
            </a:r>
          </a:p>
          <a:p>
            <a:r>
              <a:rPr lang="fr-FR" sz="2400" dirty="0"/>
              <a:t>Aucune avancée, à l’issue de cette mobilisation, lors de laquelle des délégations ont été reçues par des membres du cabinet.</a:t>
            </a:r>
          </a:p>
          <a:p>
            <a:r>
              <a:rPr lang="fr-FR" sz="2400" dirty="0"/>
              <a:t>Le mouvement des sages-femmes a reçu un soutien populaire et politique très important et a été très couvert médiatiquement.</a:t>
            </a:r>
          </a:p>
          <a:p>
            <a:r>
              <a:rPr lang="fr-FR" sz="2400" dirty="0"/>
              <a:t>De nouveaux échanges ont donné lieu à un protocole d’accord signé le 22 novembre entre 3 grandes centrales syndicales et le gouvernement. Les revalorisations annoncées sont en-dessous de ce que préconisait l’IGAS et ne concernent pas l’ensemble de la profession.</a:t>
            </a:r>
          </a:p>
          <a:p>
            <a:r>
              <a:rPr lang="fr-FR" sz="2400" dirty="0"/>
              <a:t>La PPL visant à améliorer la formation portée par Annie Chapelier a été adoptée par l’Assemblée nationale le 25 novembre. </a:t>
            </a:r>
          </a:p>
        </p:txBody>
      </p:sp>
    </p:spTree>
    <p:extLst>
      <p:ext uri="{BB962C8B-B14F-4D97-AF65-F5344CB8AC3E}">
        <p14:creationId xmlns:p14="http://schemas.microsoft.com/office/powerpoint/2010/main" val="3767591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0F55E8-25E3-4B95-A92F-508B2795195D}"/>
              </a:ext>
            </a:extLst>
          </p:cNvPr>
          <p:cNvSpPr>
            <a:spLocks noGrp="1"/>
          </p:cNvSpPr>
          <p:nvPr>
            <p:ph type="title"/>
          </p:nvPr>
        </p:nvSpPr>
        <p:spPr/>
        <p:txBody>
          <a:bodyPr>
            <a:normAutofit/>
          </a:bodyPr>
          <a:lstStyle/>
          <a:p>
            <a:r>
              <a:rPr lang="fr-FR" altLang="fr-FR" b="1" dirty="0">
                <a:solidFill>
                  <a:srgbClr val="EE3477"/>
                </a:solidFill>
              </a:rPr>
              <a:t>LES QUESTIONS EN SUSPENS   </a:t>
            </a:r>
            <a:endParaRPr lang="fr-FR" dirty="0"/>
          </a:p>
        </p:txBody>
      </p:sp>
      <p:sp>
        <p:nvSpPr>
          <p:cNvPr id="3" name="Espace réservé du contenu 2">
            <a:extLst>
              <a:ext uri="{FF2B5EF4-FFF2-40B4-BE49-F238E27FC236}">
                <a16:creationId xmlns:a16="http://schemas.microsoft.com/office/drawing/2014/main" id="{B6758952-29BA-4257-9345-81C453DA7717}"/>
              </a:ext>
            </a:extLst>
          </p:cNvPr>
          <p:cNvSpPr>
            <a:spLocks noGrp="1"/>
          </p:cNvSpPr>
          <p:nvPr>
            <p:ph idx="1"/>
          </p:nvPr>
        </p:nvSpPr>
        <p:spPr>
          <a:xfrm>
            <a:off x="1371600" y="1526458"/>
            <a:ext cx="9601200" cy="4731774"/>
          </a:xfrm>
        </p:spPr>
        <p:txBody>
          <a:bodyPr>
            <a:normAutofit fontScale="92500" lnSpcReduction="20000"/>
          </a:bodyPr>
          <a:lstStyle/>
          <a:p>
            <a:pPr algn="just">
              <a:lnSpc>
                <a:spcPct val="107000"/>
              </a:lnSpc>
              <a:spcAft>
                <a:spcPts val="800"/>
              </a:spcAft>
            </a:pPr>
            <a:r>
              <a:rPr lang="fr-FR" sz="2400" dirty="0"/>
              <a:t>CARACTERE MEDICAL : Pas de modification du statut pour les sages-femmes à l’hôpital public. Le caractère médical sera seulement réaffirmé par la création d’une filière et la rédaction d’une instruction, un texte non-contraignant usuellement utilisé pour informer les services, qui apparait bien peu adapté à la crise que traverse aujourd’hui la profession.</a:t>
            </a:r>
          </a:p>
          <a:p>
            <a:pPr algn="just">
              <a:lnSpc>
                <a:spcPct val="107000"/>
              </a:lnSpc>
              <a:spcAft>
                <a:spcPts val="800"/>
              </a:spcAft>
            </a:pPr>
            <a:r>
              <a:rPr lang="fr-FR" sz="2400" dirty="0"/>
              <a:t>EFFECTIFS : Pas d’avancée concrète concernant la révision des décrets de périnatalité et la question des sous-effectifs en maternité. </a:t>
            </a:r>
          </a:p>
          <a:p>
            <a:pPr algn="just">
              <a:lnSpc>
                <a:spcPct val="107000"/>
              </a:lnSpc>
              <a:spcAft>
                <a:spcPts val="800"/>
              </a:spcAft>
            </a:pPr>
            <a:r>
              <a:rPr lang="fr-FR" sz="2400" dirty="0"/>
              <a:t>CUMUL D’ACTIVITE : contrairement à ce qu’a affirmé le Ministre, le cumul d’activité reste fortement limité au sein de la FPH (3 ans avec une possibilité d’une année supplémentaire, nécessite l’autorisation de la hiérarchie et est soumis à une demande de temps partiel). </a:t>
            </a:r>
          </a:p>
          <a:p>
            <a:pPr algn="just">
              <a:lnSpc>
                <a:spcPct val="107000"/>
              </a:lnSpc>
              <a:spcAft>
                <a:spcPts val="800"/>
              </a:spcAft>
            </a:pPr>
            <a:r>
              <a:rPr lang="fr-FR" sz="2400" dirty="0"/>
              <a:t>FORMATION CONTINUE : aucune piste alors que doit se mettre en place la certification périodique des professionnels de santé.</a:t>
            </a:r>
          </a:p>
          <a:p>
            <a:pPr marL="530352" lvl="1" indent="0">
              <a:buNone/>
            </a:pPr>
            <a:endParaRPr lang="fr-FR" sz="2400" dirty="0"/>
          </a:p>
        </p:txBody>
      </p:sp>
    </p:spTree>
    <p:extLst>
      <p:ext uri="{BB962C8B-B14F-4D97-AF65-F5344CB8AC3E}">
        <p14:creationId xmlns:p14="http://schemas.microsoft.com/office/powerpoint/2010/main" val="1538833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0F55E8-25E3-4B95-A92F-508B2795195D}"/>
              </a:ext>
            </a:extLst>
          </p:cNvPr>
          <p:cNvSpPr>
            <a:spLocks noGrp="1"/>
          </p:cNvSpPr>
          <p:nvPr>
            <p:ph type="title"/>
          </p:nvPr>
        </p:nvSpPr>
        <p:spPr/>
        <p:txBody>
          <a:bodyPr>
            <a:normAutofit/>
          </a:bodyPr>
          <a:lstStyle/>
          <a:p>
            <a:pPr algn="ctr"/>
            <a:r>
              <a:rPr lang="fr-FR" altLang="fr-FR" b="1" dirty="0">
                <a:solidFill>
                  <a:srgbClr val="EE3477"/>
                </a:solidFill>
              </a:rPr>
              <a:t>DES PARLEMENTAIRES IMPLIQUES </a:t>
            </a:r>
            <a:endParaRPr lang="fr-FR" dirty="0"/>
          </a:p>
        </p:txBody>
      </p:sp>
      <p:sp>
        <p:nvSpPr>
          <p:cNvPr id="3" name="Espace réservé du contenu 2">
            <a:extLst>
              <a:ext uri="{FF2B5EF4-FFF2-40B4-BE49-F238E27FC236}">
                <a16:creationId xmlns:a16="http://schemas.microsoft.com/office/drawing/2014/main" id="{B6758952-29BA-4257-9345-81C453DA7717}"/>
              </a:ext>
            </a:extLst>
          </p:cNvPr>
          <p:cNvSpPr>
            <a:spLocks noGrp="1"/>
          </p:cNvSpPr>
          <p:nvPr>
            <p:ph idx="1"/>
          </p:nvPr>
        </p:nvSpPr>
        <p:spPr>
          <a:xfrm>
            <a:off x="1371600" y="1452716"/>
            <a:ext cx="9601200" cy="4908755"/>
          </a:xfrm>
        </p:spPr>
        <p:txBody>
          <a:bodyPr>
            <a:normAutofit/>
          </a:bodyPr>
          <a:lstStyle/>
          <a:p>
            <a:r>
              <a:rPr lang="fr-FR" sz="2800" dirty="0"/>
              <a:t>Le Conseil national écrit au président de la République et au premier Ministre le 24 septembre : pas de réponse à ce jour. </a:t>
            </a:r>
          </a:p>
          <a:p>
            <a:endParaRPr lang="fr-FR" sz="2800" dirty="0"/>
          </a:p>
          <a:p>
            <a:r>
              <a:rPr lang="fr-FR" sz="2800" dirty="0"/>
              <a:t>Le Conseil national a publié une lettre ouverte le 7 octobre et l’a transmis aux parlementaires.</a:t>
            </a:r>
          </a:p>
          <a:p>
            <a:endParaRPr lang="fr-FR" sz="2800" dirty="0"/>
          </a:p>
          <a:p>
            <a:r>
              <a:rPr lang="fr-FR" sz="2800" dirty="0"/>
              <a:t>De nombreux députés et sénateurs se sont fait le relais de l’insatisfaction des sages-femmes.</a:t>
            </a:r>
          </a:p>
        </p:txBody>
      </p:sp>
    </p:spTree>
    <p:extLst>
      <p:ext uri="{BB962C8B-B14F-4D97-AF65-F5344CB8AC3E}">
        <p14:creationId xmlns:p14="http://schemas.microsoft.com/office/powerpoint/2010/main" val="1202508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6BDB9A-A9D2-4DA8-B852-A8D4A4A064CA}"/>
              </a:ext>
            </a:extLst>
          </p:cNvPr>
          <p:cNvSpPr>
            <a:spLocks noGrp="1"/>
          </p:cNvSpPr>
          <p:nvPr>
            <p:ph type="title"/>
          </p:nvPr>
        </p:nvSpPr>
        <p:spPr>
          <a:xfrm>
            <a:off x="1295399" y="362155"/>
            <a:ext cx="10186219" cy="876300"/>
          </a:xfrm>
        </p:spPr>
        <p:txBody>
          <a:bodyPr>
            <a:normAutofit fontScale="90000"/>
          </a:bodyPr>
          <a:lstStyle/>
          <a:p>
            <a:pPr algn="ctr"/>
            <a:r>
              <a:rPr lang="fr-FR" b="1" dirty="0">
                <a:solidFill>
                  <a:srgbClr val="EE3477"/>
                </a:solidFill>
              </a:rPr>
              <a:t>RETOUR SUR LES EVOLUTIONS RECENTES : LA LOI RIST </a:t>
            </a:r>
          </a:p>
        </p:txBody>
      </p:sp>
      <p:sp>
        <p:nvSpPr>
          <p:cNvPr id="3" name="Espace réservé du contenu 2">
            <a:extLst>
              <a:ext uri="{FF2B5EF4-FFF2-40B4-BE49-F238E27FC236}">
                <a16:creationId xmlns:a16="http://schemas.microsoft.com/office/drawing/2014/main" id="{30C72696-2BB6-4847-B9B3-FB810ED27E17}"/>
              </a:ext>
            </a:extLst>
          </p:cNvPr>
          <p:cNvSpPr>
            <a:spLocks noGrp="1"/>
          </p:cNvSpPr>
          <p:nvPr>
            <p:ph idx="1"/>
          </p:nvPr>
        </p:nvSpPr>
        <p:spPr>
          <a:xfrm>
            <a:off x="1371600" y="1435100"/>
            <a:ext cx="9601200" cy="5361186"/>
          </a:xfrm>
        </p:spPr>
        <p:txBody>
          <a:bodyPr>
            <a:normAutofit/>
          </a:bodyPr>
          <a:lstStyle/>
          <a:p>
            <a:r>
              <a:rPr lang="fr-FR" sz="2800" dirty="0"/>
              <a:t>Promulgation de la loi « Rist » (ou Ségur) le 26 avril.</a:t>
            </a:r>
          </a:p>
          <a:p>
            <a:r>
              <a:rPr lang="fr-FR" sz="2800" dirty="0"/>
              <a:t>Entrée en vigueur de </a:t>
            </a:r>
            <a:r>
              <a:rPr lang="fr-FR" sz="2800" dirty="0">
                <a:solidFill>
                  <a:srgbClr val="EE3477"/>
                </a:solidFill>
              </a:rPr>
              <a:t>CERTAINES</a:t>
            </a:r>
            <a:r>
              <a:rPr lang="fr-FR" sz="2800" dirty="0"/>
              <a:t> mesures dès le 28 avril :</a:t>
            </a:r>
          </a:p>
          <a:p>
            <a:endParaRPr lang="fr-FR" sz="1600" dirty="0"/>
          </a:p>
          <a:p>
            <a:pPr marL="530352" lvl="1" indent="0">
              <a:buNone/>
            </a:pPr>
            <a:r>
              <a:rPr lang="fr-FR" sz="2200" b="1" dirty="0">
                <a:solidFill>
                  <a:srgbClr val="EE3477"/>
                </a:solidFill>
                <a:effectLst/>
                <a:latin typeface="arial" panose="020B0604020202020204" pitchFamily="34" charset="0"/>
              </a:rPr>
              <a:t>ARRETS DE TRAVAIL </a:t>
            </a:r>
          </a:p>
          <a:p>
            <a:pPr lvl="1"/>
            <a:r>
              <a:rPr lang="fr-FR" dirty="0">
                <a:solidFill>
                  <a:srgbClr val="EE3477"/>
                </a:solidFill>
                <a:effectLst/>
                <a:latin typeface="arial" panose="020B0604020202020204" pitchFamily="34" charset="0"/>
              </a:rPr>
              <a:t>Suppression de la limite des 15 jours d’arrêt </a:t>
            </a:r>
            <a:r>
              <a:rPr lang="fr-FR" dirty="0">
                <a:effectLst/>
                <a:latin typeface="arial" panose="020B0604020202020204" pitchFamily="34" charset="0"/>
              </a:rPr>
              <a:t>de travail que les sages-femmes pouvaient prescrire </a:t>
            </a:r>
            <a:r>
              <a:rPr lang="fr-FR" dirty="0">
                <a:solidFill>
                  <a:srgbClr val="EE3477"/>
                </a:solidFill>
                <a:effectLst/>
                <a:latin typeface="arial" panose="020B0604020202020204" pitchFamily="34" charset="0"/>
              </a:rPr>
              <a:t>dans leur champ de compétence professionnel, en cas de grossesse non pathologique ou dans le cadre d’une IVG</a:t>
            </a:r>
            <a:r>
              <a:rPr lang="fr-FR" dirty="0">
                <a:effectLst/>
                <a:latin typeface="arial" panose="020B0604020202020204" pitchFamily="34" charset="0"/>
              </a:rPr>
              <a:t>. </a:t>
            </a:r>
          </a:p>
          <a:p>
            <a:pPr lvl="1"/>
            <a:r>
              <a:rPr lang="fr-FR" dirty="0">
                <a:latin typeface="Arial" panose="020B0604020202020204" pitchFamily="34" charset="0"/>
                <a:cs typeface="Arial" panose="020B0604020202020204" pitchFamily="34" charset="0"/>
              </a:rPr>
              <a:t>Possibilité de </a:t>
            </a:r>
            <a:r>
              <a:rPr lang="fr-FR" dirty="0">
                <a:solidFill>
                  <a:srgbClr val="EE3477"/>
                </a:solidFill>
                <a:latin typeface="Arial" panose="020B0604020202020204" pitchFamily="34" charset="0"/>
                <a:cs typeface="Arial" panose="020B0604020202020204" pitchFamily="34" charset="0"/>
              </a:rPr>
              <a:t>prolonger les arrêts de travail </a:t>
            </a:r>
            <a:r>
              <a:rPr lang="fr-FR" dirty="0">
                <a:latin typeface="Arial" panose="020B0604020202020204" pitchFamily="34" charset="0"/>
                <a:cs typeface="Arial" panose="020B0604020202020204" pitchFamily="34" charset="0"/>
              </a:rPr>
              <a:t>dans la limite des compétences de la profession. </a:t>
            </a:r>
          </a:p>
          <a:p>
            <a:pPr lvl="1"/>
            <a:endParaRPr lang="fr-FR" dirty="0">
              <a:latin typeface="Arial" panose="020B0604020202020204" pitchFamily="34" charset="0"/>
              <a:cs typeface="Arial" panose="020B0604020202020204" pitchFamily="34" charset="0"/>
            </a:endParaRPr>
          </a:p>
          <a:p>
            <a:pPr marL="530352" lvl="1" indent="0">
              <a:buNone/>
            </a:pPr>
            <a:r>
              <a:rPr lang="fr-FR" sz="2200" b="1" dirty="0">
                <a:solidFill>
                  <a:srgbClr val="EE3477"/>
                </a:solidFill>
                <a:latin typeface="arial" panose="020B0604020202020204" pitchFamily="34" charset="0"/>
              </a:rPr>
              <a:t>ORIENTATION DIRECTE</a:t>
            </a:r>
          </a:p>
          <a:p>
            <a:pPr lvl="1"/>
            <a:r>
              <a:rPr lang="fr-FR" dirty="0">
                <a:latin typeface="Arial" panose="020B0604020202020204" pitchFamily="34" charset="0"/>
                <a:cs typeface="Arial" panose="020B0604020202020204" pitchFamily="34" charset="0"/>
              </a:rPr>
              <a:t>Possibilité d’orienter directement vers un médecin dans le cadre de leur exercice. </a:t>
            </a:r>
          </a:p>
        </p:txBody>
      </p:sp>
      <p:sp>
        <p:nvSpPr>
          <p:cNvPr id="4" name="Espace réservé du numéro de diapositive 3">
            <a:extLst>
              <a:ext uri="{FF2B5EF4-FFF2-40B4-BE49-F238E27FC236}">
                <a16:creationId xmlns:a16="http://schemas.microsoft.com/office/drawing/2014/main" id="{C0C1A9C3-9917-4C69-BE74-B1DE3432BA3A}"/>
              </a:ext>
            </a:extLst>
          </p:cNvPr>
          <p:cNvSpPr>
            <a:spLocks noGrp="1"/>
          </p:cNvSpPr>
          <p:nvPr>
            <p:ph type="sldNum" sz="quarter" idx="12"/>
          </p:nvPr>
        </p:nvSpPr>
        <p:spPr/>
        <p:txBody>
          <a:bodyPr/>
          <a:lstStyle/>
          <a:p>
            <a:fld id="{69E57DC2-970A-4B3E-BB1C-7A09969E49DF}" type="slidenum">
              <a:rPr lang="en-US" smtClean="0"/>
              <a:pPr/>
              <a:t>15</a:t>
            </a:fld>
            <a:endParaRPr lang="en-US" dirty="0"/>
          </a:p>
        </p:txBody>
      </p:sp>
    </p:spTree>
    <p:extLst>
      <p:ext uri="{BB962C8B-B14F-4D97-AF65-F5344CB8AC3E}">
        <p14:creationId xmlns:p14="http://schemas.microsoft.com/office/powerpoint/2010/main" val="3133199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0C72696-2BB6-4847-B9B3-FB810ED27E17}"/>
              </a:ext>
            </a:extLst>
          </p:cNvPr>
          <p:cNvSpPr>
            <a:spLocks noGrp="1"/>
          </p:cNvSpPr>
          <p:nvPr>
            <p:ph idx="1"/>
          </p:nvPr>
        </p:nvSpPr>
        <p:spPr>
          <a:xfrm>
            <a:off x="1371599" y="1452302"/>
            <a:ext cx="10192043" cy="5513586"/>
          </a:xfrm>
        </p:spPr>
        <p:txBody>
          <a:bodyPr>
            <a:normAutofit fontScale="77500" lnSpcReduction="20000"/>
          </a:bodyPr>
          <a:lstStyle/>
          <a:p>
            <a:r>
              <a:rPr lang="fr-FR" sz="3300" dirty="0"/>
              <a:t>Certaines mesures nécessitent des </a:t>
            </a:r>
            <a:r>
              <a:rPr lang="fr-FR" sz="3300" dirty="0">
                <a:solidFill>
                  <a:srgbClr val="EE3477"/>
                </a:solidFill>
              </a:rPr>
              <a:t>textes réglementaires supplémentaires </a:t>
            </a:r>
            <a:r>
              <a:rPr lang="fr-FR" sz="3300" dirty="0"/>
              <a:t>qui devraient être publiés </a:t>
            </a:r>
            <a:r>
              <a:rPr lang="fr-FR" sz="3300" dirty="0">
                <a:solidFill>
                  <a:srgbClr val="EE3477"/>
                </a:solidFill>
              </a:rPr>
              <a:t>dans les prochains mois </a:t>
            </a:r>
            <a:r>
              <a:rPr lang="fr-FR" sz="3300" dirty="0"/>
              <a:t>:</a:t>
            </a:r>
          </a:p>
          <a:p>
            <a:pPr marL="0" indent="0">
              <a:buNone/>
            </a:pPr>
            <a:endParaRPr lang="fr-FR" sz="1900" dirty="0"/>
          </a:p>
          <a:p>
            <a:pPr marL="530352" lvl="1" indent="0">
              <a:buNone/>
            </a:pPr>
            <a:r>
              <a:rPr lang="fr-FR" sz="2400" b="1" dirty="0">
                <a:solidFill>
                  <a:srgbClr val="EE3477"/>
                </a:solidFill>
                <a:latin typeface="arial" panose="020B0604020202020204" pitchFamily="34" charset="0"/>
              </a:rPr>
              <a:t>LISTE DES MEDICAMENTS</a:t>
            </a:r>
          </a:p>
          <a:p>
            <a:pPr lvl="1"/>
            <a:r>
              <a:rPr lang="fr-FR" sz="2800" dirty="0">
                <a:solidFill>
                  <a:srgbClr val="EE3477"/>
                </a:solidFill>
                <a:latin typeface="Arial" panose="020B0604020202020204" pitchFamily="34" charset="0"/>
                <a:ea typeface="Calibri" panose="020F0502020204030204" pitchFamily="34" charset="0"/>
                <a:cs typeface="Arial" panose="020B0604020202020204" pitchFamily="34" charset="0"/>
              </a:rPr>
              <a:t>Simplification</a:t>
            </a:r>
            <a:r>
              <a:rPr lang="fr-FR" sz="2800" dirty="0">
                <a:latin typeface="Arial" panose="020B0604020202020204" pitchFamily="34" charset="0"/>
                <a:ea typeface="Calibri" panose="020F0502020204030204" pitchFamily="34" charset="0"/>
                <a:cs typeface="Arial" panose="020B0604020202020204" pitchFamily="34" charset="0"/>
              </a:rPr>
              <a:t> du </a:t>
            </a:r>
            <a:r>
              <a:rPr lang="fr-FR" sz="2800" dirty="0">
                <a:effectLst/>
                <a:latin typeface="Arial" panose="020B0604020202020204" pitchFamily="34" charset="0"/>
                <a:ea typeface="Calibri" panose="020F0502020204030204" pitchFamily="34" charset="0"/>
                <a:cs typeface="Arial" panose="020B0604020202020204" pitchFamily="34" charset="0"/>
              </a:rPr>
              <a:t>circuit de mise à jour liste de médicaments avec la suppression de la saisine préalable de l’ANSM. </a:t>
            </a:r>
          </a:p>
          <a:p>
            <a:pPr lvl="1"/>
            <a:r>
              <a:rPr lang="fr-FR" sz="2800" dirty="0">
                <a:latin typeface="Arial" panose="020B0604020202020204" pitchFamily="34" charset="0"/>
                <a:ea typeface="Calibri" panose="020F0502020204030204" pitchFamily="34" charset="0"/>
                <a:cs typeface="Arial" panose="020B0604020202020204" pitchFamily="34" charset="0"/>
              </a:rPr>
              <a:t>La</a:t>
            </a:r>
            <a:r>
              <a:rPr lang="fr-FR" sz="2800" dirty="0">
                <a:effectLst/>
                <a:latin typeface="Arial" panose="020B0604020202020204" pitchFamily="34" charset="0"/>
                <a:ea typeface="Calibri" panose="020F0502020204030204" pitchFamily="34" charset="0"/>
                <a:cs typeface="Arial" panose="020B0604020202020204" pitchFamily="34" charset="0"/>
              </a:rPr>
              <a:t> liste devra être </a:t>
            </a:r>
            <a:r>
              <a:rPr lang="fr-FR" sz="2800" dirty="0">
                <a:solidFill>
                  <a:srgbClr val="EE3477"/>
                </a:solidFill>
                <a:effectLst/>
                <a:latin typeface="Arial" panose="020B0604020202020204" pitchFamily="34" charset="0"/>
                <a:ea typeface="Calibri" panose="020F0502020204030204" pitchFamily="34" charset="0"/>
                <a:cs typeface="Arial" panose="020B0604020202020204" pitchFamily="34" charset="0"/>
              </a:rPr>
              <a:t>actualisée</a:t>
            </a:r>
            <a:r>
              <a:rPr lang="fr-FR" sz="2800" dirty="0">
                <a:effectLst/>
                <a:latin typeface="Arial" panose="020B0604020202020204" pitchFamily="34" charset="0"/>
                <a:ea typeface="Calibri" panose="020F0502020204030204" pitchFamily="34" charset="0"/>
                <a:cs typeface="Arial" panose="020B0604020202020204" pitchFamily="34" charset="0"/>
              </a:rPr>
              <a:t> dès la mise sur le marché d’un nouveau médicament entrant dans le champ de leur pratique.</a:t>
            </a:r>
            <a:br>
              <a:rPr lang="fr-FR" sz="2200" dirty="0">
                <a:effectLst/>
                <a:latin typeface="Calibri" panose="020F0502020204030204" pitchFamily="34" charset="0"/>
                <a:ea typeface="Calibri" panose="020F0502020204030204" pitchFamily="34" charset="0"/>
                <a:cs typeface="Times New Roman" panose="02020603050405020304" pitchFamily="18" charset="0"/>
              </a:rPr>
            </a:br>
            <a:r>
              <a:rPr lang="fr-FR" sz="2200" dirty="0">
                <a:effectLst/>
                <a:latin typeface="Calibri" panose="020F0502020204030204" pitchFamily="34" charset="0"/>
                <a:ea typeface="Calibri" panose="020F0502020204030204" pitchFamily="34" charset="0"/>
                <a:cs typeface="Times New Roman" panose="02020603050405020304" pitchFamily="18" charset="0"/>
              </a:rPr>
              <a:t> </a:t>
            </a:r>
          </a:p>
          <a:p>
            <a:pPr marL="530352" lvl="1" indent="0">
              <a:buNone/>
            </a:pPr>
            <a:r>
              <a:rPr lang="fr-FR" sz="2400" b="1" dirty="0">
                <a:solidFill>
                  <a:srgbClr val="EE3477"/>
                </a:solidFill>
                <a:latin typeface="arial" panose="020B0604020202020204" pitchFamily="34" charset="0"/>
              </a:rPr>
              <a:t>BILAN ET TRAITEMENT DES IST </a:t>
            </a:r>
            <a:endParaRPr lang="fr-FR" sz="2400" i="1" dirty="0">
              <a:solidFill>
                <a:srgbClr val="EE3477"/>
              </a:solidFill>
              <a:latin typeface="arial" panose="020B0604020202020204" pitchFamily="34" charset="0"/>
            </a:endParaRPr>
          </a:p>
          <a:p>
            <a:pPr lvl="1"/>
            <a:r>
              <a:rPr lang="fr-FR" sz="2800" dirty="0">
                <a:latin typeface="Arial" panose="020B0604020202020204" pitchFamily="34" charset="0"/>
                <a:cs typeface="Arial" panose="020B0604020202020204" pitchFamily="34" charset="0"/>
              </a:rPr>
              <a:t>Possibilité de </a:t>
            </a:r>
            <a:r>
              <a:rPr lang="fr-FR" sz="2800" dirty="0">
                <a:solidFill>
                  <a:srgbClr val="EE3477"/>
                </a:solidFill>
                <a:latin typeface="Arial" panose="020B0604020202020204" pitchFamily="34" charset="0"/>
                <a:cs typeface="Arial" panose="020B0604020202020204" pitchFamily="34" charset="0"/>
              </a:rPr>
              <a:t>prescrire et traiter les IST chez les femmes et les partenaires </a:t>
            </a:r>
            <a:r>
              <a:rPr lang="fr-FR" sz="2800" dirty="0">
                <a:latin typeface="Arial" panose="020B0604020202020204" pitchFamily="34" charset="0"/>
                <a:cs typeface="Arial" panose="020B0604020202020204" pitchFamily="34" charset="0"/>
              </a:rPr>
              <a:t>de leurs patientes. </a:t>
            </a:r>
          </a:p>
          <a:p>
            <a:pPr lvl="1"/>
            <a:r>
              <a:rPr lang="fr-FR" sz="2800" dirty="0">
                <a:latin typeface="Arial" panose="020B0604020202020204" pitchFamily="34" charset="0"/>
                <a:cs typeface="Arial" panose="020B0604020202020204" pitchFamily="34" charset="0"/>
              </a:rPr>
              <a:t>Un </a:t>
            </a:r>
            <a:r>
              <a:rPr lang="fr-FR" sz="2800" dirty="0">
                <a:solidFill>
                  <a:srgbClr val="EE3477"/>
                </a:solidFill>
                <a:latin typeface="Arial" panose="020B0604020202020204" pitchFamily="34" charset="0"/>
                <a:cs typeface="Arial" panose="020B0604020202020204" pitchFamily="34" charset="0"/>
              </a:rPr>
              <a:t>arrêté</a:t>
            </a:r>
            <a:r>
              <a:rPr lang="fr-FR" sz="2800" dirty="0">
                <a:latin typeface="Arial" panose="020B0604020202020204" pitchFamily="34" charset="0"/>
                <a:cs typeface="Arial" panose="020B0604020202020204" pitchFamily="34" charset="0"/>
              </a:rPr>
              <a:t> est toutefois nécessaire pour définir les IST que les sages-femmes peuvent prendre en charge.</a:t>
            </a:r>
          </a:p>
          <a:p>
            <a:pPr lvl="1"/>
            <a:endParaRPr lang="fr-FR" sz="1800" dirty="0">
              <a:latin typeface="Arial" panose="020B0604020202020204" pitchFamily="34" charset="0"/>
              <a:cs typeface="Arial" panose="020B0604020202020204" pitchFamily="34" charset="0"/>
            </a:endParaRPr>
          </a:p>
          <a:p>
            <a:pPr marL="530352" lvl="1" indent="0">
              <a:buNone/>
            </a:pPr>
            <a:r>
              <a:rPr lang="fr-FR" sz="2400" b="1" dirty="0">
                <a:solidFill>
                  <a:srgbClr val="EE3477"/>
                </a:solidFill>
                <a:latin typeface="arial" panose="020B0604020202020204" pitchFamily="34" charset="0"/>
              </a:rPr>
              <a:t>SAGE-FEMME REFERENTE</a:t>
            </a:r>
            <a:endParaRPr lang="fr-FR" sz="2400" i="1" dirty="0">
              <a:solidFill>
                <a:srgbClr val="EE3477"/>
              </a:solidFill>
              <a:latin typeface="arial" panose="020B0604020202020204" pitchFamily="34" charset="0"/>
            </a:endParaRPr>
          </a:p>
          <a:p>
            <a:pPr lvl="1"/>
            <a:r>
              <a:rPr lang="fr-FR" sz="2800" dirty="0">
                <a:latin typeface="Arial" panose="020B0604020202020204" pitchFamily="34" charset="0"/>
                <a:cs typeface="Arial" panose="020B0604020202020204" pitchFamily="34" charset="0"/>
              </a:rPr>
              <a:t>Création du statut de </a:t>
            </a:r>
            <a:r>
              <a:rPr lang="fr-FR" sz="2800" dirty="0">
                <a:solidFill>
                  <a:srgbClr val="EE3477"/>
                </a:solidFill>
                <a:latin typeface="Arial" panose="020B0604020202020204" pitchFamily="34" charset="0"/>
                <a:cs typeface="Arial" panose="020B0604020202020204" pitchFamily="34" charset="0"/>
              </a:rPr>
              <a:t>sage-femme référente </a:t>
            </a:r>
            <a:r>
              <a:rPr lang="fr-FR" sz="2800" dirty="0">
                <a:latin typeface="Arial" panose="020B0604020202020204" pitchFamily="34" charset="0"/>
                <a:cs typeface="Arial" panose="020B0604020202020204" pitchFamily="34" charset="0"/>
              </a:rPr>
              <a:t>mais le contenu sera défini par </a:t>
            </a:r>
            <a:r>
              <a:rPr lang="fr-FR" sz="2800" dirty="0">
                <a:solidFill>
                  <a:srgbClr val="EE3477"/>
                </a:solidFill>
                <a:latin typeface="Arial" panose="020B0604020202020204" pitchFamily="34" charset="0"/>
                <a:cs typeface="Arial" panose="020B0604020202020204" pitchFamily="34" charset="0"/>
              </a:rPr>
              <a:t>voie réglementaire </a:t>
            </a:r>
            <a:r>
              <a:rPr lang="fr-FR" sz="2800" dirty="0">
                <a:latin typeface="Arial" panose="020B0604020202020204" pitchFamily="34" charset="0"/>
                <a:cs typeface="Arial" panose="020B0604020202020204" pitchFamily="34" charset="0"/>
              </a:rPr>
              <a:t>par le ministère des solidarités et de la santé.  </a:t>
            </a:r>
          </a:p>
        </p:txBody>
      </p:sp>
      <p:sp>
        <p:nvSpPr>
          <p:cNvPr id="4" name="Espace réservé du numéro de diapositive 3">
            <a:extLst>
              <a:ext uri="{FF2B5EF4-FFF2-40B4-BE49-F238E27FC236}">
                <a16:creationId xmlns:a16="http://schemas.microsoft.com/office/drawing/2014/main" id="{C0C1A9C3-9917-4C69-BE74-B1DE3432BA3A}"/>
              </a:ext>
            </a:extLst>
          </p:cNvPr>
          <p:cNvSpPr>
            <a:spLocks noGrp="1"/>
          </p:cNvSpPr>
          <p:nvPr>
            <p:ph type="sldNum" sz="quarter" idx="12"/>
          </p:nvPr>
        </p:nvSpPr>
        <p:spPr/>
        <p:txBody>
          <a:bodyPr/>
          <a:lstStyle/>
          <a:p>
            <a:fld id="{69E57DC2-970A-4B3E-BB1C-7A09969E49DF}" type="slidenum">
              <a:rPr lang="en-US" smtClean="0"/>
              <a:pPr/>
              <a:t>16</a:t>
            </a:fld>
            <a:endParaRPr lang="en-US" dirty="0"/>
          </a:p>
        </p:txBody>
      </p:sp>
      <p:sp>
        <p:nvSpPr>
          <p:cNvPr id="5" name="Titre 4">
            <a:extLst>
              <a:ext uri="{FF2B5EF4-FFF2-40B4-BE49-F238E27FC236}">
                <a16:creationId xmlns:a16="http://schemas.microsoft.com/office/drawing/2014/main" id="{69A724CA-D06F-4E02-933A-02A9DD71567B}"/>
              </a:ext>
            </a:extLst>
          </p:cNvPr>
          <p:cNvSpPr>
            <a:spLocks noGrp="1"/>
          </p:cNvSpPr>
          <p:nvPr>
            <p:ph type="title"/>
          </p:nvPr>
        </p:nvSpPr>
        <p:spPr/>
        <p:txBody>
          <a:bodyPr>
            <a:normAutofit fontScale="90000"/>
          </a:bodyPr>
          <a:lstStyle/>
          <a:p>
            <a:pPr algn="ctr"/>
            <a:r>
              <a:rPr lang="fr-FR" b="1" dirty="0">
                <a:solidFill>
                  <a:srgbClr val="EE3477"/>
                </a:solidFill>
              </a:rPr>
              <a:t>RETOUR SUR LES EVOLUTIONS RECENTES : LA LOI RIST </a:t>
            </a:r>
          </a:p>
        </p:txBody>
      </p:sp>
    </p:spTree>
    <p:extLst>
      <p:ext uri="{BB962C8B-B14F-4D97-AF65-F5344CB8AC3E}">
        <p14:creationId xmlns:p14="http://schemas.microsoft.com/office/powerpoint/2010/main" val="3282727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71600" y="1194816"/>
            <a:ext cx="10399222" cy="5401056"/>
          </a:xfrm>
        </p:spPr>
        <p:txBody>
          <a:bodyPr vert="horz" lIns="91440" tIns="45720" rIns="91440" bIns="45720" rtlCol="0" anchor="t">
            <a:normAutofit/>
          </a:bodyPr>
          <a:lstStyle/>
          <a:p>
            <a:pPr marL="383540" indent="-383540" algn="just">
              <a:buFont typeface="Franklin Gothic Book" panose="05000000000000000000" pitchFamily="2" charset="2"/>
              <a:buChar char="■"/>
              <a:defRPr/>
            </a:pPr>
            <a:r>
              <a:rPr lang="fr-FR" sz="2400" b="1" dirty="0">
                <a:solidFill>
                  <a:srgbClr val="EE3477"/>
                </a:solidFill>
                <a:ea typeface="+mn-lt"/>
                <a:cs typeface="+mn-lt"/>
              </a:rPr>
              <a:t>QUELQUES EVOLUTIONS A VENIR ISSUES DE LA LOI DE FINANCEMENT DE LA SECURITE SOCIALE POUR 2021</a:t>
            </a:r>
            <a:endParaRPr lang="fr-FR" sz="2400" b="1" dirty="0">
              <a:solidFill>
                <a:srgbClr val="EE3477"/>
              </a:solidFill>
            </a:endParaRPr>
          </a:p>
          <a:p>
            <a:pPr lvl="1" indent="-383540" algn="just">
              <a:defRPr/>
            </a:pPr>
            <a:r>
              <a:rPr lang="fr-FR" sz="2400" dirty="0">
                <a:solidFill>
                  <a:srgbClr val="000080"/>
                </a:solidFill>
                <a:ea typeface="+mn-lt"/>
                <a:cs typeface="+mn-lt"/>
              </a:rPr>
              <a:t>Expérimentation de l'IVG instrumentales.</a:t>
            </a:r>
            <a:endParaRPr lang="fr-FR" sz="2400" b="1" dirty="0">
              <a:solidFill>
                <a:srgbClr val="EE3477"/>
              </a:solidFill>
              <a:ea typeface="+mn-lt"/>
              <a:cs typeface="+mn-lt"/>
            </a:endParaRPr>
          </a:p>
          <a:p>
            <a:pPr lvl="1" indent="-383540" algn="just">
              <a:defRPr/>
            </a:pPr>
            <a:r>
              <a:rPr lang="fr-FR" sz="2400" dirty="0">
                <a:solidFill>
                  <a:srgbClr val="000080"/>
                </a:solidFill>
                <a:ea typeface="+mn-lt"/>
                <a:cs typeface="+mn-lt"/>
              </a:rPr>
              <a:t>Elargissement du nombre de maisons de naissance.</a:t>
            </a:r>
          </a:p>
          <a:p>
            <a:pPr marL="383540" indent="-383540" algn="just">
              <a:buFont typeface="Franklin Gothic Book" panose="05000000000000000000" pitchFamily="2" charset="2"/>
              <a:buChar char="■"/>
              <a:defRPr/>
            </a:pPr>
            <a:r>
              <a:rPr lang="fr-FR" sz="2400" b="1" dirty="0">
                <a:solidFill>
                  <a:srgbClr val="EE3477"/>
                </a:solidFill>
              </a:rPr>
              <a:t>LES AUTRES ATTENTES </a:t>
            </a:r>
            <a:endParaRPr lang="fr-FR" sz="2400" dirty="0">
              <a:solidFill>
                <a:srgbClr val="000080"/>
              </a:solidFill>
            </a:endParaRPr>
          </a:p>
          <a:p>
            <a:pPr lvl="1" indent="-383540" algn="just">
              <a:defRPr/>
            </a:pPr>
            <a:r>
              <a:rPr lang="fr-FR" sz="2400" dirty="0">
                <a:solidFill>
                  <a:srgbClr val="000080"/>
                </a:solidFill>
              </a:rPr>
              <a:t>La liste des médicaments.</a:t>
            </a:r>
          </a:p>
          <a:p>
            <a:pPr lvl="1" indent="-383540" algn="just">
              <a:defRPr/>
            </a:pPr>
            <a:r>
              <a:rPr lang="fr-FR" sz="2400" dirty="0">
                <a:solidFill>
                  <a:srgbClr val="000080"/>
                </a:solidFill>
              </a:rPr>
              <a:t>Le décret sur la vaccination des enfants issus de la loi de santé 2019 (attente avis HAS).</a:t>
            </a:r>
            <a:endParaRPr lang="fr-FR" sz="2400" dirty="0">
              <a:solidFill>
                <a:srgbClr val="000080"/>
              </a:solidFill>
              <a:ea typeface="+mn-lt"/>
              <a:cs typeface="+mn-lt"/>
            </a:endParaRPr>
          </a:p>
          <a:p>
            <a:pPr marL="383540" marR="0" lvl="0" indent="-383540" algn="just" defTabSz="914400" rtl="0" eaLnBrk="1" fontAlgn="auto" latinLnBrk="0" hangingPunct="1">
              <a:lnSpc>
                <a:spcPct val="94000"/>
              </a:lnSpc>
              <a:spcBef>
                <a:spcPts val="1000"/>
              </a:spcBef>
              <a:spcAft>
                <a:spcPts val="200"/>
              </a:spcAft>
              <a:buClr>
                <a:srgbClr val="EE3477"/>
              </a:buClr>
              <a:buSzTx/>
              <a:buFont typeface="Franklin Gothic Book" panose="05000000000000000000" pitchFamily="2" charset="2"/>
              <a:buChar char="■"/>
              <a:tabLst/>
              <a:defRPr/>
            </a:pPr>
            <a:r>
              <a:rPr lang="fr-FR" sz="2400" b="1" dirty="0">
                <a:solidFill>
                  <a:srgbClr val="EE3477"/>
                </a:solidFill>
                <a:latin typeface="Franklin Gothic Book" panose="020B0503020102020204"/>
                <a:ea typeface="+mn-lt"/>
                <a:cs typeface="+mn-lt"/>
              </a:rPr>
              <a:t>DES EVOLUTIONS SUR L’ORGANISATION TERRITORIALE : </a:t>
            </a:r>
          </a:p>
          <a:p>
            <a:pPr marL="914400" marR="0" lvl="1" indent="-383540" algn="just" defTabSz="914400" rtl="0" eaLnBrk="1" fontAlgn="auto" latinLnBrk="0" hangingPunct="1">
              <a:lnSpc>
                <a:spcPct val="94000"/>
              </a:lnSpc>
              <a:spcBef>
                <a:spcPts val="500"/>
              </a:spcBef>
              <a:spcAft>
                <a:spcPts val="200"/>
              </a:spcAft>
              <a:buClr>
                <a:srgbClr val="EE3477"/>
              </a:buClr>
              <a:buSzTx/>
              <a:buFont typeface="Wingdings" panose="05000000000000000000" pitchFamily="2" charset="2"/>
              <a:buChar char="§"/>
              <a:tabLst/>
              <a:defRPr/>
            </a:pPr>
            <a:r>
              <a:rPr lang="fr-FR" sz="2400" dirty="0">
                <a:solidFill>
                  <a:srgbClr val="000080"/>
                </a:solidFill>
                <a:ea typeface="+mn-lt"/>
                <a:cs typeface="+mn-lt"/>
              </a:rPr>
              <a:t>Salariat des sages-femmes par les maisons de santé, développement des CPTS.</a:t>
            </a:r>
          </a:p>
          <a:p>
            <a:pPr marL="914400" marR="0" lvl="1" indent="-383540" algn="just" defTabSz="914400" rtl="0" eaLnBrk="1" fontAlgn="auto" latinLnBrk="0" hangingPunct="1">
              <a:lnSpc>
                <a:spcPct val="94000"/>
              </a:lnSpc>
              <a:spcBef>
                <a:spcPts val="500"/>
              </a:spcBef>
              <a:spcAft>
                <a:spcPts val="200"/>
              </a:spcAft>
              <a:buClr>
                <a:srgbClr val="EE3477"/>
              </a:buClr>
              <a:buSzTx/>
              <a:buFont typeface="Wingdings" panose="05000000000000000000" pitchFamily="2" charset="2"/>
              <a:buChar char="§"/>
              <a:tabLst/>
              <a:defRPr/>
            </a:pPr>
            <a:r>
              <a:rPr lang="fr-FR" sz="2400" dirty="0">
                <a:solidFill>
                  <a:srgbClr val="000080"/>
                </a:solidFill>
                <a:ea typeface="+mn-lt"/>
                <a:cs typeface="+mn-lt"/>
              </a:rPr>
              <a:t>Développement des hôpitaux de proximité et réforme des CPP.</a:t>
            </a:r>
          </a:p>
          <a:p>
            <a:pPr marL="0" indent="0" algn="just">
              <a:buNone/>
              <a:defRPr/>
            </a:pPr>
            <a:endParaRPr lang="fr-FR" altLang="fr-FR" sz="2400" b="1" dirty="0">
              <a:solidFill>
                <a:srgbClr val="EE3477"/>
              </a:solidFill>
            </a:endParaRPr>
          </a:p>
        </p:txBody>
      </p:sp>
      <p:sp>
        <p:nvSpPr>
          <p:cNvPr id="5" name="Titre 4"/>
          <p:cNvSpPr>
            <a:spLocks noGrp="1"/>
          </p:cNvSpPr>
          <p:nvPr>
            <p:ph type="title"/>
          </p:nvPr>
        </p:nvSpPr>
        <p:spPr>
          <a:xfrm>
            <a:off x="1120894" y="318516"/>
            <a:ext cx="9601200" cy="876300"/>
          </a:xfrm>
        </p:spPr>
        <p:txBody>
          <a:bodyPr>
            <a:normAutofit/>
          </a:bodyPr>
          <a:lstStyle/>
          <a:p>
            <a:pPr algn="ctr"/>
            <a:r>
              <a:rPr lang="fr-FR" altLang="fr-FR" b="1" dirty="0">
                <a:solidFill>
                  <a:srgbClr val="EE3477"/>
                </a:solidFill>
              </a:rPr>
              <a:t>ET AUSSI…</a:t>
            </a:r>
          </a:p>
        </p:txBody>
      </p:sp>
      <p:sp>
        <p:nvSpPr>
          <p:cNvPr id="2" name="Espace réservé du numéro de diapositive 1">
            <a:extLst>
              <a:ext uri="{FF2B5EF4-FFF2-40B4-BE49-F238E27FC236}">
                <a16:creationId xmlns:a16="http://schemas.microsoft.com/office/drawing/2014/main" id="{2C74C83A-0B27-4A6B-8F2F-D41DEA99E856}"/>
              </a:ext>
            </a:extLst>
          </p:cNvPr>
          <p:cNvSpPr>
            <a:spLocks noGrp="1"/>
          </p:cNvSpPr>
          <p:nvPr>
            <p:ph type="sldNum" sz="quarter" idx="12"/>
          </p:nvPr>
        </p:nvSpPr>
        <p:spPr/>
        <p:txBody>
          <a:bodyPr/>
          <a:lstStyle/>
          <a:p>
            <a:fld id="{69E57DC2-970A-4B3E-BB1C-7A09969E49DF}" type="slidenum">
              <a:rPr lang="en-US" smtClean="0"/>
              <a:pPr/>
              <a:t>17</a:t>
            </a:fld>
            <a:endParaRPr lang="en-US"/>
          </a:p>
        </p:txBody>
      </p:sp>
    </p:spTree>
    <p:extLst>
      <p:ext uri="{BB962C8B-B14F-4D97-AF65-F5344CB8AC3E}">
        <p14:creationId xmlns:p14="http://schemas.microsoft.com/office/powerpoint/2010/main" val="1122002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C670CF-3082-420B-AE0B-B6067009CE72}"/>
              </a:ext>
            </a:extLst>
          </p:cNvPr>
          <p:cNvSpPr>
            <a:spLocks noGrp="1"/>
          </p:cNvSpPr>
          <p:nvPr>
            <p:ph type="title"/>
          </p:nvPr>
        </p:nvSpPr>
        <p:spPr/>
        <p:txBody>
          <a:bodyPr/>
          <a:lstStyle/>
          <a:p>
            <a:r>
              <a:rPr lang="fr-FR" b="1" dirty="0">
                <a:solidFill>
                  <a:srgbClr val="EE3477"/>
                </a:solidFill>
              </a:rPr>
              <a:t>ACTUALITES LEGISLATIVES : LE PLFSS</a:t>
            </a:r>
          </a:p>
        </p:txBody>
      </p:sp>
      <p:sp>
        <p:nvSpPr>
          <p:cNvPr id="3" name="Espace réservé du numéro de diapositive 2">
            <a:extLst>
              <a:ext uri="{FF2B5EF4-FFF2-40B4-BE49-F238E27FC236}">
                <a16:creationId xmlns:a16="http://schemas.microsoft.com/office/drawing/2014/main" id="{7B934AE8-1A54-4026-B31E-27A6421B167F}"/>
              </a:ext>
            </a:extLst>
          </p:cNvPr>
          <p:cNvSpPr>
            <a:spLocks noGrp="1"/>
          </p:cNvSpPr>
          <p:nvPr>
            <p:ph type="sldNum" sz="quarter" idx="12"/>
          </p:nvPr>
        </p:nvSpPr>
        <p:spPr/>
        <p:txBody>
          <a:bodyPr/>
          <a:lstStyle/>
          <a:p>
            <a:fld id="{69E57DC2-970A-4B3E-BB1C-7A09969E49DF}" type="slidenum">
              <a:rPr lang="en-US" smtClean="0"/>
              <a:pPr/>
              <a:t>18</a:t>
            </a:fld>
            <a:endParaRPr lang="en-US" dirty="0"/>
          </a:p>
        </p:txBody>
      </p:sp>
      <p:sp>
        <p:nvSpPr>
          <p:cNvPr id="6" name="Espace réservé du contenu 2">
            <a:extLst>
              <a:ext uri="{FF2B5EF4-FFF2-40B4-BE49-F238E27FC236}">
                <a16:creationId xmlns:a16="http://schemas.microsoft.com/office/drawing/2014/main" id="{B52F76B4-BE39-41C9-B7DA-F069A0B6918C}"/>
              </a:ext>
            </a:extLst>
          </p:cNvPr>
          <p:cNvSpPr txBox="1">
            <a:spLocks/>
          </p:cNvSpPr>
          <p:nvPr/>
        </p:nvSpPr>
        <p:spPr>
          <a:xfrm>
            <a:off x="1371600" y="1435100"/>
            <a:ext cx="9601200" cy="443230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buClr>
                <a:srgbClr val="EE3477"/>
              </a:buClr>
              <a:buFont typeface="Wingdings" panose="05000000000000000000" pitchFamily="2" charset="2"/>
              <a:buChar char="§"/>
            </a:pPr>
            <a:r>
              <a:rPr lang="fr-FR" sz="2400" b="1" dirty="0">
                <a:solidFill>
                  <a:srgbClr val="2E3191"/>
                </a:solidFill>
              </a:rPr>
              <a:t>Le Projet de loi de financement de la Sécurité sociale 2022 (PLFSS) </a:t>
            </a:r>
          </a:p>
          <a:p>
            <a:pPr>
              <a:buClr>
                <a:srgbClr val="EE3477"/>
              </a:buClr>
              <a:buFont typeface="Wingdings" panose="05000000000000000000" pitchFamily="2" charset="2"/>
              <a:buChar char="§"/>
            </a:pPr>
            <a:endParaRPr lang="fr-FR" sz="2400" b="1" dirty="0">
              <a:solidFill>
                <a:srgbClr val="2E3191"/>
              </a:solidFill>
            </a:endParaRPr>
          </a:p>
          <a:p>
            <a:pPr lvl="1">
              <a:buClr>
                <a:srgbClr val="EE3477"/>
              </a:buClr>
              <a:buFont typeface="Wingdings" panose="05000000000000000000" pitchFamily="2" charset="2"/>
              <a:buChar char="§"/>
            </a:pPr>
            <a:r>
              <a:rPr lang="fr-FR" sz="2400" i="0" dirty="0">
                <a:solidFill>
                  <a:srgbClr val="2E3191"/>
                </a:solidFill>
              </a:rPr>
              <a:t>Ce texte de loi, présenté chaque année par le Gouvernement, fixe les objectifs de dépenses en fonction des prévisions de recettes, déterminant ainsi les conditions nécessaires à l’équilibre financier de la Sécurité sociale.</a:t>
            </a:r>
          </a:p>
          <a:p>
            <a:pPr marL="530352" lvl="1" indent="0">
              <a:buClr>
                <a:srgbClr val="EE3477"/>
              </a:buClr>
              <a:buNone/>
            </a:pPr>
            <a:endParaRPr lang="fr-FR" sz="2400" i="0" dirty="0">
              <a:solidFill>
                <a:srgbClr val="2E3191"/>
              </a:solidFill>
            </a:endParaRPr>
          </a:p>
          <a:p>
            <a:pPr lvl="1">
              <a:buClr>
                <a:srgbClr val="EE3477"/>
              </a:buClr>
              <a:buFont typeface="Wingdings" panose="05000000000000000000" pitchFamily="2" charset="2"/>
              <a:buChar char="§"/>
            </a:pPr>
            <a:r>
              <a:rPr lang="fr-FR" sz="2400" i="0" dirty="0">
                <a:solidFill>
                  <a:srgbClr val="2E3191"/>
                </a:solidFill>
              </a:rPr>
              <a:t>Cette année, plusieurs mesures relatives à la profession ont été débattues. </a:t>
            </a:r>
          </a:p>
        </p:txBody>
      </p:sp>
    </p:spTree>
    <p:extLst>
      <p:ext uri="{BB962C8B-B14F-4D97-AF65-F5344CB8AC3E}">
        <p14:creationId xmlns:p14="http://schemas.microsoft.com/office/powerpoint/2010/main" val="2885648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C670CF-3082-420B-AE0B-B6067009CE72}"/>
              </a:ext>
            </a:extLst>
          </p:cNvPr>
          <p:cNvSpPr>
            <a:spLocks noGrp="1"/>
          </p:cNvSpPr>
          <p:nvPr>
            <p:ph type="title"/>
          </p:nvPr>
        </p:nvSpPr>
        <p:spPr/>
        <p:txBody>
          <a:bodyPr/>
          <a:lstStyle/>
          <a:p>
            <a:r>
              <a:rPr lang="fr-FR" b="1" dirty="0">
                <a:solidFill>
                  <a:srgbClr val="EE3477"/>
                </a:solidFill>
              </a:rPr>
              <a:t>ACTUALITES LEGISLATIVES : LE PLFSS</a:t>
            </a:r>
          </a:p>
        </p:txBody>
      </p:sp>
      <p:sp>
        <p:nvSpPr>
          <p:cNvPr id="3" name="Espace réservé du numéro de diapositive 2">
            <a:extLst>
              <a:ext uri="{FF2B5EF4-FFF2-40B4-BE49-F238E27FC236}">
                <a16:creationId xmlns:a16="http://schemas.microsoft.com/office/drawing/2014/main" id="{7B934AE8-1A54-4026-B31E-27A6421B167F}"/>
              </a:ext>
            </a:extLst>
          </p:cNvPr>
          <p:cNvSpPr>
            <a:spLocks noGrp="1"/>
          </p:cNvSpPr>
          <p:nvPr>
            <p:ph type="sldNum" sz="quarter" idx="12"/>
          </p:nvPr>
        </p:nvSpPr>
        <p:spPr/>
        <p:txBody>
          <a:bodyPr/>
          <a:lstStyle/>
          <a:p>
            <a:fld id="{69E57DC2-970A-4B3E-BB1C-7A09969E49DF}" type="slidenum">
              <a:rPr lang="en-US" smtClean="0"/>
              <a:pPr/>
              <a:t>19</a:t>
            </a:fld>
            <a:endParaRPr lang="en-US" dirty="0"/>
          </a:p>
        </p:txBody>
      </p:sp>
      <p:sp>
        <p:nvSpPr>
          <p:cNvPr id="6" name="Espace réservé du contenu 2">
            <a:extLst>
              <a:ext uri="{FF2B5EF4-FFF2-40B4-BE49-F238E27FC236}">
                <a16:creationId xmlns:a16="http://schemas.microsoft.com/office/drawing/2014/main" id="{B52F76B4-BE39-41C9-B7DA-F069A0B6918C}"/>
              </a:ext>
            </a:extLst>
          </p:cNvPr>
          <p:cNvSpPr txBox="1">
            <a:spLocks/>
          </p:cNvSpPr>
          <p:nvPr/>
        </p:nvSpPr>
        <p:spPr>
          <a:xfrm>
            <a:off x="1371600" y="1435100"/>
            <a:ext cx="9601200" cy="443230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buClr>
                <a:srgbClr val="EE3477"/>
              </a:buClr>
              <a:buFont typeface="Wingdings" panose="05000000000000000000" pitchFamily="2" charset="2"/>
              <a:buChar char="§"/>
            </a:pPr>
            <a:endParaRPr lang="fr-FR" sz="2400" b="1" dirty="0">
              <a:solidFill>
                <a:srgbClr val="2E3191"/>
              </a:solidFill>
            </a:endParaRPr>
          </a:p>
        </p:txBody>
      </p:sp>
      <p:sp>
        <p:nvSpPr>
          <p:cNvPr id="7" name="Espace réservé du contenu 2">
            <a:extLst>
              <a:ext uri="{FF2B5EF4-FFF2-40B4-BE49-F238E27FC236}">
                <a16:creationId xmlns:a16="http://schemas.microsoft.com/office/drawing/2014/main" id="{BEFDCB73-52E5-47C5-99B5-7087A7F94B24}"/>
              </a:ext>
            </a:extLst>
          </p:cNvPr>
          <p:cNvSpPr txBox="1">
            <a:spLocks/>
          </p:cNvSpPr>
          <p:nvPr/>
        </p:nvSpPr>
        <p:spPr>
          <a:xfrm>
            <a:off x="1622182" y="1282700"/>
            <a:ext cx="9601200" cy="5047762"/>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gn="just">
              <a:buClr>
                <a:srgbClr val="EE3477"/>
              </a:buClr>
              <a:buFont typeface="Wingdings" panose="05000000000000000000" pitchFamily="2" charset="2"/>
              <a:buChar char="§"/>
            </a:pPr>
            <a:r>
              <a:rPr lang="fr-FR" i="0" dirty="0">
                <a:solidFill>
                  <a:srgbClr val="2E3191"/>
                </a:solidFill>
              </a:rPr>
              <a:t>« </a:t>
            </a:r>
            <a:r>
              <a:rPr lang="fr-FR" i="1" dirty="0">
                <a:solidFill>
                  <a:srgbClr val="2E3191"/>
                </a:solidFill>
              </a:rPr>
              <a:t>Un </a:t>
            </a:r>
            <a:r>
              <a:rPr lang="fr-FR" b="1" i="1" dirty="0">
                <a:solidFill>
                  <a:srgbClr val="EE3477"/>
                </a:solidFill>
              </a:rPr>
              <a:t>entretien postnatal précoce obligatoire </a:t>
            </a:r>
            <a:r>
              <a:rPr lang="fr-FR" i="1" dirty="0">
                <a:solidFill>
                  <a:srgbClr val="2E3191"/>
                </a:solidFill>
              </a:rPr>
              <a:t>est réalisé par un médecin ou une sage‑femme entre les quatrième et huitième semaines qui suivent l’accouchement. Cet entretien a pour objet, dans une approche globale de prévention en postpartum, de repérer les premiers signes de la dépression du postpartum ou les facteurs de risques qui y exposent et d’évaluer les éventuels besoins de la femme ou du conjoint en termes d’accompagnement. Un deuxième entretien peut être proposé, entre les dixième et quatorzième semaines qui suivent l’accouchement, par le professionnel de santé qui a réalisé le premier entretien aux femmes primipares ou pour lesquelles ont été constatés des signes de la dépression du postpartum ou l’existence de facteurs de risques qui y exposent. </a:t>
            </a:r>
            <a:r>
              <a:rPr lang="fr-FR" i="0" dirty="0">
                <a:solidFill>
                  <a:srgbClr val="2E3191"/>
                </a:solidFill>
              </a:rPr>
              <a:t>»</a:t>
            </a:r>
          </a:p>
          <a:p>
            <a:pPr algn="just">
              <a:buClr>
                <a:srgbClr val="EE3477"/>
              </a:buClr>
              <a:buFont typeface="Wingdings" panose="05000000000000000000" pitchFamily="2" charset="2"/>
              <a:buChar char="§"/>
            </a:pPr>
            <a:r>
              <a:rPr lang="fr-FR" i="0" dirty="0">
                <a:solidFill>
                  <a:srgbClr val="2E3191"/>
                </a:solidFill>
              </a:rPr>
              <a:t>Entrée en vigueur : 1er juillet 2022.</a:t>
            </a:r>
          </a:p>
          <a:p>
            <a:pPr algn="just">
              <a:buClr>
                <a:srgbClr val="EE3477"/>
              </a:buClr>
              <a:buFont typeface="Wingdings" panose="05000000000000000000" pitchFamily="2" charset="2"/>
              <a:buChar char="§"/>
            </a:pPr>
            <a:r>
              <a:rPr lang="fr-FR" dirty="0">
                <a:solidFill>
                  <a:srgbClr val="2E3191"/>
                </a:solidFill>
              </a:rPr>
              <a:t>Initialement, les infirmiers de puériculture pouvaient réaliser cet entretien. Le Conseil national a donc plaidé pour que cet entretien soit réalisé par une sage-femme (ou un médecin). </a:t>
            </a:r>
            <a:endParaRPr lang="fr-FR" i="0" dirty="0">
              <a:solidFill>
                <a:srgbClr val="2E3191"/>
              </a:solidFill>
            </a:endParaRPr>
          </a:p>
        </p:txBody>
      </p:sp>
    </p:spTree>
    <p:extLst>
      <p:ext uri="{BB962C8B-B14F-4D97-AF65-F5344CB8AC3E}">
        <p14:creationId xmlns:p14="http://schemas.microsoft.com/office/powerpoint/2010/main" val="3121950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8512" y="299727"/>
            <a:ext cx="11350752" cy="876300"/>
          </a:xfrm>
        </p:spPr>
        <p:txBody>
          <a:bodyPr>
            <a:normAutofit fontScale="90000"/>
          </a:bodyPr>
          <a:lstStyle/>
          <a:p>
            <a:r>
              <a:rPr lang="fr-FR" b="1" dirty="0">
                <a:solidFill>
                  <a:srgbClr val="EE3477"/>
                </a:solidFill>
              </a:rPr>
              <a:t>LE RAPPORT DE L’IGAS : CONTRIBUTION DU CNOSF</a:t>
            </a:r>
            <a:br>
              <a:rPr lang="fr-FR" b="1" dirty="0">
                <a:solidFill>
                  <a:srgbClr val="EE3477"/>
                </a:solidFill>
              </a:rPr>
            </a:br>
            <a:endParaRPr lang="fr-FR" dirty="0"/>
          </a:p>
        </p:txBody>
      </p:sp>
      <p:sp>
        <p:nvSpPr>
          <p:cNvPr id="3" name="Espace réservé du contenu 2"/>
          <p:cNvSpPr>
            <a:spLocks noGrp="1"/>
          </p:cNvSpPr>
          <p:nvPr>
            <p:ph idx="1"/>
          </p:nvPr>
        </p:nvSpPr>
        <p:spPr>
          <a:xfrm>
            <a:off x="1371600" y="1337809"/>
            <a:ext cx="9601200" cy="4979591"/>
          </a:xfrm>
        </p:spPr>
        <p:txBody>
          <a:bodyPr>
            <a:normAutofit/>
          </a:bodyPr>
          <a:lstStyle/>
          <a:p>
            <a:pPr>
              <a:buFont typeface="Wingdings" panose="05000000000000000000" pitchFamily="2" charset="2"/>
              <a:buChar char="§"/>
            </a:pPr>
            <a:r>
              <a:rPr lang="fr-FR" sz="2800" dirty="0"/>
              <a:t>La méthodologie du Conseil pour construire sa contribution :</a:t>
            </a:r>
          </a:p>
          <a:p>
            <a:pPr marL="0" indent="0">
              <a:buNone/>
            </a:pPr>
            <a:endParaRPr lang="fr-FR" sz="2800" dirty="0"/>
          </a:p>
          <a:p>
            <a:pPr lvl="1"/>
            <a:r>
              <a:rPr lang="fr-FR" sz="2400" dirty="0"/>
              <a:t>Base de travail : contribution du Ségur de la santé, issue de la consultation des instances et de la profession (+ de 10000 réponses).</a:t>
            </a:r>
          </a:p>
          <a:p>
            <a:pPr lvl="1"/>
            <a:endParaRPr lang="fr-FR" sz="2400" dirty="0"/>
          </a:p>
          <a:p>
            <a:pPr lvl="1"/>
            <a:r>
              <a:rPr lang="fr-FR" sz="2400" dirty="0"/>
              <a:t>Consultation des principales instances de la profession et de l’ensemble des élus ordinaux via un questionnaire.</a:t>
            </a:r>
          </a:p>
          <a:p>
            <a:pPr lvl="1"/>
            <a:endParaRPr lang="fr-FR" sz="2400" dirty="0"/>
          </a:p>
          <a:p>
            <a:pPr lvl="1"/>
            <a:r>
              <a:rPr lang="fr-FR" sz="2400" dirty="0"/>
              <a:t>Synthèse de ces propositions à travers </a:t>
            </a:r>
            <a:r>
              <a:rPr lang="fr-FR" sz="2400" b="1" dirty="0"/>
              <a:t>3 axes et 18 propositions</a:t>
            </a:r>
            <a:r>
              <a:rPr lang="fr-FR" sz="2400" dirty="0"/>
              <a:t>.</a:t>
            </a:r>
          </a:p>
          <a:p>
            <a:pPr marL="530352" lvl="1" indent="0">
              <a:buNone/>
            </a:pPr>
            <a:endParaRPr lang="fr-FR" sz="2400" dirty="0"/>
          </a:p>
          <a:p>
            <a:pPr marL="0" indent="0">
              <a:buNone/>
            </a:pPr>
            <a:endParaRPr lang="fr-FR" sz="2400" dirty="0"/>
          </a:p>
          <a:p>
            <a:pPr marL="0" indent="0">
              <a:buNone/>
            </a:pPr>
            <a:endParaRPr lang="fr-FR" sz="2800" dirty="0"/>
          </a:p>
        </p:txBody>
      </p:sp>
    </p:spTree>
    <p:extLst>
      <p:ext uri="{BB962C8B-B14F-4D97-AF65-F5344CB8AC3E}">
        <p14:creationId xmlns:p14="http://schemas.microsoft.com/office/powerpoint/2010/main" val="37782913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C670CF-3082-420B-AE0B-B6067009CE72}"/>
              </a:ext>
            </a:extLst>
          </p:cNvPr>
          <p:cNvSpPr>
            <a:spLocks noGrp="1"/>
          </p:cNvSpPr>
          <p:nvPr>
            <p:ph type="title"/>
          </p:nvPr>
        </p:nvSpPr>
        <p:spPr/>
        <p:txBody>
          <a:bodyPr/>
          <a:lstStyle/>
          <a:p>
            <a:r>
              <a:rPr lang="fr-FR" b="1" dirty="0">
                <a:solidFill>
                  <a:srgbClr val="EE3477"/>
                </a:solidFill>
              </a:rPr>
              <a:t>ACTUALITES LEGISLATIVES : LE PLFSS</a:t>
            </a:r>
          </a:p>
        </p:txBody>
      </p:sp>
      <p:sp>
        <p:nvSpPr>
          <p:cNvPr id="3" name="Espace réservé du numéro de diapositive 2">
            <a:extLst>
              <a:ext uri="{FF2B5EF4-FFF2-40B4-BE49-F238E27FC236}">
                <a16:creationId xmlns:a16="http://schemas.microsoft.com/office/drawing/2014/main" id="{7B934AE8-1A54-4026-B31E-27A6421B167F}"/>
              </a:ext>
            </a:extLst>
          </p:cNvPr>
          <p:cNvSpPr>
            <a:spLocks noGrp="1"/>
          </p:cNvSpPr>
          <p:nvPr>
            <p:ph type="sldNum" sz="quarter" idx="12"/>
          </p:nvPr>
        </p:nvSpPr>
        <p:spPr/>
        <p:txBody>
          <a:bodyPr/>
          <a:lstStyle/>
          <a:p>
            <a:fld id="{69E57DC2-970A-4B3E-BB1C-7A09969E49DF}" type="slidenum">
              <a:rPr lang="en-US" smtClean="0"/>
              <a:pPr/>
              <a:t>20</a:t>
            </a:fld>
            <a:endParaRPr lang="en-US" dirty="0"/>
          </a:p>
        </p:txBody>
      </p:sp>
      <p:sp>
        <p:nvSpPr>
          <p:cNvPr id="6" name="Espace réservé du contenu 2">
            <a:extLst>
              <a:ext uri="{FF2B5EF4-FFF2-40B4-BE49-F238E27FC236}">
                <a16:creationId xmlns:a16="http://schemas.microsoft.com/office/drawing/2014/main" id="{B52F76B4-BE39-41C9-B7DA-F069A0B6918C}"/>
              </a:ext>
            </a:extLst>
          </p:cNvPr>
          <p:cNvSpPr txBox="1">
            <a:spLocks/>
          </p:cNvSpPr>
          <p:nvPr/>
        </p:nvSpPr>
        <p:spPr>
          <a:xfrm>
            <a:off x="1371600" y="1435100"/>
            <a:ext cx="9601200" cy="443230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buClr>
                <a:srgbClr val="EE3477"/>
              </a:buClr>
              <a:buFont typeface="Wingdings" panose="05000000000000000000" pitchFamily="2" charset="2"/>
              <a:buChar char="§"/>
            </a:pPr>
            <a:endParaRPr lang="fr-FR" sz="2400" b="1" dirty="0">
              <a:solidFill>
                <a:srgbClr val="2E3191"/>
              </a:solidFill>
            </a:endParaRPr>
          </a:p>
        </p:txBody>
      </p:sp>
      <p:sp>
        <p:nvSpPr>
          <p:cNvPr id="7" name="Espace réservé du contenu 2">
            <a:extLst>
              <a:ext uri="{FF2B5EF4-FFF2-40B4-BE49-F238E27FC236}">
                <a16:creationId xmlns:a16="http://schemas.microsoft.com/office/drawing/2014/main" id="{BEFDCB73-52E5-47C5-99B5-7087A7F94B24}"/>
              </a:ext>
            </a:extLst>
          </p:cNvPr>
          <p:cNvSpPr txBox="1">
            <a:spLocks/>
          </p:cNvSpPr>
          <p:nvPr/>
        </p:nvSpPr>
        <p:spPr>
          <a:xfrm>
            <a:off x="1622182" y="1282700"/>
            <a:ext cx="9601200" cy="443230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gn="just">
              <a:buClr>
                <a:srgbClr val="EE3477"/>
              </a:buClr>
              <a:buFont typeface="Wingdings" panose="05000000000000000000" pitchFamily="2" charset="2"/>
              <a:buChar char="§"/>
            </a:pPr>
            <a:r>
              <a:rPr lang="fr-FR" sz="2800" i="0" dirty="0">
                <a:solidFill>
                  <a:srgbClr val="2E3191"/>
                </a:solidFill>
              </a:rPr>
              <a:t>Autre</a:t>
            </a:r>
            <a:r>
              <a:rPr lang="fr-FR" sz="2800" dirty="0">
                <a:solidFill>
                  <a:srgbClr val="2E3191"/>
                </a:solidFill>
              </a:rPr>
              <a:t>s mesures concernant la profession :</a:t>
            </a:r>
          </a:p>
          <a:p>
            <a:pPr algn="just">
              <a:buClr>
                <a:srgbClr val="EE3477"/>
              </a:buClr>
              <a:buFont typeface="Wingdings" panose="05000000000000000000" pitchFamily="2" charset="2"/>
              <a:buChar char="§"/>
            </a:pPr>
            <a:endParaRPr lang="fr-FR" sz="2400" dirty="0">
              <a:solidFill>
                <a:srgbClr val="2E3191"/>
              </a:solidFill>
            </a:endParaRPr>
          </a:p>
          <a:p>
            <a:pPr lvl="1" algn="just">
              <a:buClr>
                <a:srgbClr val="EE3477"/>
              </a:buClr>
              <a:buFont typeface="Wingdings" panose="05000000000000000000" pitchFamily="2" charset="2"/>
              <a:buChar char="§"/>
            </a:pPr>
            <a:r>
              <a:rPr lang="fr-FR" sz="2400" i="0" dirty="0">
                <a:solidFill>
                  <a:srgbClr val="2E3191"/>
                </a:solidFill>
              </a:rPr>
              <a:t>Une campagne de promotion de la profession votée MAIS un risque de censure par le Conseil constitutionnel.</a:t>
            </a:r>
          </a:p>
          <a:p>
            <a:pPr marL="530352" lvl="1" indent="0" algn="just">
              <a:buClr>
                <a:srgbClr val="EE3477"/>
              </a:buClr>
              <a:buNone/>
            </a:pPr>
            <a:endParaRPr lang="fr-FR" sz="2400" i="0" dirty="0">
              <a:solidFill>
                <a:srgbClr val="2E3191"/>
              </a:solidFill>
            </a:endParaRPr>
          </a:p>
          <a:p>
            <a:pPr lvl="1">
              <a:buClr>
                <a:srgbClr val="EE3477"/>
              </a:buClr>
              <a:buFont typeface="Wingdings" panose="05000000000000000000" pitchFamily="2" charset="2"/>
              <a:buChar char="§"/>
            </a:pPr>
            <a:r>
              <a:rPr lang="fr-FR" sz="2400" i="0" dirty="0">
                <a:solidFill>
                  <a:srgbClr val="2E3191"/>
                </a:solidFill>
              </a:rPr>
              <a:t>Dans le texte initial, les sages-femmes étaient autorisées à réaliser la première consultation de stérilisation : une mesure supprimée par le Sénat. </a:t>
            </a:r>
          </a:p>
          <a:p>
            <a:pPr lvl="1" algn="just">
              <a:buClr>
                <a:srgbClr val="EE3477"/>
              </a:buClr>
              <a:buFont typeface="Wingdings" panose="05000000000000000000" pitchFamily="2" charset="2"/>
              <a:buChar char="§"/>
            </a:pPr>
            <a:endParaRPr lang="fr-FR" sz="2400" i="0" dirty="0">
              <a:solidFill>
                <a:srgbClr val="2E3191"/>
              </a:solidFill>
            </a:endParaRPr>
          </a:p>
        </p:txBody>
      </p:sp>
    </p:spTree>
    <p:extLst>
      <p:ext uri="{BB962C8B-B14F-4D97-AF65-F5344CB8AC3E}">
        <p14:creationId xmlns:p14="http://schemas.microsoft.com/office/powerpoint/2010/main" val="2167912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C670CF-3082-420B-AE0B-B6067009CE72}"/>
              </a:ext>
            </a:extLst>
          </p:cNvPr>
          <p:cNvSpPr>
            <a:spLocks noGrp="1"/>
          </p:cNvSpPr>
          <p:nvPr>
            <p:ph type="title"/>
          </p:nvPr>
        </p:nvSpPr>
        <p:spPr/>
        <p:txBody>
          <a:bodyPr>
            <a:normAutofit fontScale="90000"/>
          </a:bodyPr>
          <a:lstStyle/>
          <a:p>
            <a:r>
              <a:rPr lang="fr-FR" b="1" dirty="0">
                <a:solidFill>
                  <a:srgbClr val="EE3477"/>
                </a:solidFill>
              </a:rPr>
              <a:t>ACTUALITES LEGISLATIVES : LA PPL CHAPELIER</a:t>
            </a:r>
          </a:p>
        </p:txBody>
      </p:sp>
      <p:sp>
        <p:nvSpPr>
          <p:cNvPr id="3" name="Espace réservé du numéro de diapositive 2">
            <a:extLst>
              <a:ext uri="{FF2B5EF4-FFF2-40B4-BE49-F238E27FC236}">
                <a16:creationId xmlns:a16="http://schemas.microsoft.com/office/drawing/2014/main" id="{7B934AE8-1A54-4026-B31E-27A6421B167F}"/>
              </a:ext>
            </a:extLst>
          </p:cNvPr>
          <p:cNvSpPr>
            <a:spLocks noGrp="1"/>
          </p:cNvSpPr>
          <p:nvPr>
            <p:ph type="sldNum" sz="quarter" idx="12"/>
          </p:nvPr>
        </p:nvSpPr>
        <p:spPr/>
        <p:txBody>
          <a:bodyPr/>
          <a:lstStyle/>
          <a:p>
            <a:fld id="{69E57DC2-970A-4B3E-BB1C-7A09969E49DF}" type="slidenum">
              <a:rPr lang="en-US" smtClean="0"/>
              <a:pPr/>
              <a:t>21</a:t>
            </a:fld>
            <a:endParaRPr lang="en-US" dirty="0"/>
          </a:p>
        </p:txBody>
      </p:sp>
      <p:sp>
        <p:nvSpPr>
          <p:cNvPr id="6" name="Espace réservé du contenu 2">
            <a:extLst>
              <a:ext uri="{FF2B5EF4-FFF2-40B4-BE49-F238E27FC236}">
                <a16:creationId xmlns:a16="http://schemas.microsoft.com/office/drawing/2014/main" id="{B52F76B4-BE39-41C9-B7DA-F069A0B6918C}"/>
              </a:ext>
            </a:extLst>
          </p:cNvPr>
          <p:cNvSpPr txBox="1">
            <a:spLocks/>
          </p:cNvSpPr>
          <p:nvPr/>
        </p:nvSpPr>
        <p:spPr>
          <a:xfrm>
            <a:off x="1371600" y="1435100"/>
            <a:ext cx="9601200" cy="443230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buClr>
                <a:srgbClr val="EE3477"/>
              </a:buClr>
              <a:buFont typeface="Wingdings" panose="05000000000000000000" pitchFamily="2" charset="2"/>
              <a:buChar char="§"/>
            </a:pPr>
            <a:endParaRPr lang="fr-FR" sz="2400" b="1" dirty="0">
              <a:solidFill>
                <a:srgbClr val="2E3191"/>
              </a:solidFill>
            </a:endParaRPr>
          </a:p>
          <a:p>
            <a:pPr>
              <a:buClr>
                <a:srgbClr val="EE3477"/>
              </a:buClr>
              <a:buFont typeface="Wingdings" panose="05000000000000000000" pitchFamily="2" charset="2"/>
              <a:buChar char="§"/>
            </a:pPr>
            <a:r>
              <a:rPr lang="fr-FR" sz="2400" i="0" dirty="0">
                <a:solidFill>
                  <a:srgbClr val="2E3191"/>
                </a:solidFill>
              </a:rPr>
              <a:t>Initialement, la députée Annie Chapelier envisageait une proposition de loi (PPL) très large sur la profession.</a:t>
            </a:r>
          </a:p>
          <a:p>
            <a:pPr>
              <a:buClr>
                <a:srgbClr val="EE3477"/>
              </a:buClr>
              <a:buFont typeface="Wingdings" panose="05000000000000000000" pitchFamily="2" charset="2"/>
              <a:buChar char="§"/>
            </a:pPr>
            <a:r>
              <a:rPr lang="fr-FR" sz="2400" dirty="0">
                <a:solidFill>
                  <a:srgbClr val="2E3191"/>
                </a:solidFill>
              </a:rPr>
              <a:t>La plupart des dispositions initiales n’étant pas du domaine législatif ou consensuelles, la PPL a été redimensionnée pour traiter principalement de la formation des sages-femmes. </a:t>
            </a:r>
          </a:p>
          <a:p>
            <a:pPr>
              <a:buClr>
                <a:srgbClr val="EE3477"/>
              </a:buClr>
              <a:buFont typeface="Wingdings" panose="05000000000000000000" pitchFamily="2" charset="2"/>
              <a:buChar char="§"/>
            </a:pPr>
            <a:r>
              <a:rPr lang="fr-FR" sz="2400" dirty="0">
                <a:solidFill>
                  <a:srgbClr val="2E3191"/>
                </a:solidFill>
              </a:rPr>
              <a:t>Si cette proposition peut sembler plus modeste, elle est en capacité de lever des freins majeurs et d’ouvrir des perspectives. </a:t>
            </a:r>
          </a:p>
          <a:p>
            <a:pPr>
              <a:buClr>
                <a:srgbClr val="EE3477"/>
              </a:buClr>
              <a:buFont typeface="Wingdings" panose="05000000000000000000" pitchFamily="2" charset="2"/>
              <a:buChar char="§"/>
            </a:pPr>
            <a:r>
              <a:rPr lang="fr-FR" sz="2400" dirty="0">
                <a:solidFill>
                  <a:srgbClr val="2E3191"/>
                </a:solidFill>
              </a:rPr>
              <a:t>Cosignée par plus de 100 députés, elle a été adoptée par l’Assemblée nationale 25 novembre. </a:t>
            </a:r>
          </a:p>
          <a:p>
            <a:pPr>
              <a:buClr>
                <a:srgbClr val="EE3477"/>
              </a:buClr>
              <a:buFont typeface="Wingdings" panose="05000000000000000000" pitchFamily="2" charset="2"/>
              <a:buChar char="§"/>
            </a:pPr>
            <a:r>
              <a:rPr lang="fr-FR" sz="2400" dirty="0">
                <a:solidFill>
                  <a:srgbClr val="2E3191"/>
                </a:solidFill>
              </a:rPr>
              <a:t>Le parcours législatif de la loi n’est pas terminé : elle doit être examinée par le Sénat. </a:t>
            </a:r>
          </a:p>
          <a:p>
            <a:pPr>
              <a:buClr>
                <a:srgbClr val="EE3477"/>
              </a:buClr>
              <a:buFont typeface="Wingdings" panose="05000000000000000000" pitchFamily="2" charset="2"/>
              <a:buChar char="§"/>
            </a:pPr>
            <a:endParaRPr lang="fr-FR" sz="2400" dirty="0"/>
          </a:p>
        </p:txBody>
      </p:sp>
    </p:spTree>
    <p:extLst>
      <p:ext uri="{BB962C8B-B14F-4D97-AF65-F5344CB8AC3E}">
        <p14:creationId xmlns:p14="http://schemas.microsoft.com/office/powerpoint/2010/main" val="36670954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C670CF-3082-420B-AE0B-B6067009CE72}"/>
              </a:ext>
            </a:extLst>
          </p:cNvPr>
          <p:cNvSpPr>
            <a:spLocks noGrp="1"/>
          </p:cNvSpPr>
          <p:nvPr>
            <p:ph type="title"/>
          </p:nvPr>
        </p:nvSpPr>
        <p:spPr/>
        <p:txBody>
          <a:bodyPr>
            <a:normAutofit fontScale="90000"/>
          </a:bodyPr>
          <a:lstStyle/>
          <a:p>
            <a:r>
              <a:rPr lang="fr-FR" b="1" dirty="0">
                <a:solidFill>
                  <a:srgbClr val="EE3477"/>
                </a:solidFill>
              </a:rPr>
              <a:t>ACTUALITES LEGISLATIVES : LA PPL CHAPELIER</a:t>
            </a:r>
          </a:p>
        </p:txBody>
      </p:sp>
      <p:sp>
        <p:nvSpPr>
          <p:cNvPr id="3" name="Espace réservé du numéro de diapositive 2">
            <a:extLst>
              <a:ext uri="{FF2B5EF4-FFF2-40B4-BE49-F238E27FC236}">
                <a16:creationId xmlns:a16="http://schemas.microsoft.com/office/drawing/2014/main" id="{7B934AE8-1A54-4026-B31E-27A6421B167F}"/>
              </a:ext>
            </a:extLst>
          </p:cNvPr>
          <p:cNvSpPr>
            <a:spLocks noGrp="1"/>
          </p:cNvSpPr>
          <p:nvPr>
            <p:ph type="sldNum" sz="quarter" idx="12"/>
          </p:nvPr>
        </p:nvSpPr>
        <p:spPr/>
        <p:txBody>
          <a:bodyPr/>
          <a:lstStyle/>
          <a:p>
            <a:fld id="{69E57DC2-970A-4B3E-BB1C-7A09969E49DF}" type="slidenum">
              <a:rPr lang="en-US" smtClean="0"/>
              <a:pPr/>
              <a:t>22</a:t>
            </a:fld>
            <a:endParaRPr lang="en-US" dirty="0"/>
          </a:p>
        </p:txBody>
      </p:sp>
      <p:sp>
        <p:nvSpPr>
          <p:cNvPr id="6" name="Espace réservé du contenu 2">
            <a:extLst>
              <a:ext uri="{FF2B5EF4-FFF2-40B4-BE49-F238E27FC236}">
                <a16:creationId xmlns:a16="http://schemas.microsoft.com/office/drawing/2014/main" id="{B52F76B4-BE39-41C9-B7DA-F069A0B6918C}"/>
              </a:ext>
            </a:extLst>
          </p:cNvPr>
          <p:cNvSpPr txBox="1">
            <a:spLocks/>
          </p:cNvSpPr>
          <p:nvPr/>
        </p:nvSpPr>
        <p:spPr>
          <a:xfrm>
            <a:off x="1371600" y="1651893"/>
            <a:ext cx="9601200" cy="443230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buClr>
                <a:srgbClr val="EE3477"/>
              </a:buClr>
              <a:buFont typeface="Wingdings" panose="05000000000000000000" pitchFamily="2" charset="2"/>
              <a:buChar char="§"/>
            </a:pPr>
            <a:r>
              <a:rPr lang="fr-FR" sz="2000" dirty="0">
                <a:solidFill>
                  <a:srgbClr val="2E3191"/>
                </a:solidFill>
              </a:rPr>
              <a:t>L’article 1er pose les bases de </a:t>
            </a:r>
            <a:r>
              <a:rPr lang="fr-FR" sz="2000" b="1" dirty="0">
                <a:solidFill>
                  <a:srgbClr val="EE3477"/>
                </a:solidFill>
              </a:rPr>
              <a:t>l’intégration universitaire </a:t>
            </a:r>
            <a:r>
              <a:rPr lang="fr-FR" sz="2000" dirty="0">
                <a:solidFill>
                  <a:srgbClr val="2E3191"/>
                </a:solidFill>
              </a:rPr>
              <a:t>de la formation de sage-femme dans la perspective d’homogénéiser le niveau de formation des sages-femmes, de décloisonner les formations en santé et de tendre vers une plus grande égalité entre les étudiants en maïeutique. </a:t>
            </a:r>
          </a:p>
          <a:p>
            <a:pPr>
              <a:buClr>
                <a:srgbClr val="EE3477"/>
              </a:buClr>
              <a:buFont typeface="Wingdings" panose="05000000000000000000" pitchFamily="2" charset="2"/>
              <a:buChar char="§"/>
            </a:pPr>
            <a:r>
              <a:rPr lang="fr-FR" sz="2000" dirty="0">
                <a:solidFill>
                  <a:srgbClr val="2E3191"/>
                </a:solidFill>
              </a:rPr>
              <a:t>L’article 2 vise à consacrer la création du troisième cycle d’études pour les étudiants en maïeutique. À l’issue de ce troisième cycle, les étudiants en maïeutique obtiennent le diplôme d’État de docteur en maïeutique</a:t>
            </a:r>
            <a:r>
              <a:rPr lang="fr-FR" dirty="0">
                <a:solidFill>
                  <a:srgbClr val="2E3191"/>
                </a:solidFill>
              </a:rPr>
              <a:t> </a:t>
            </a:r>
            <a:r>
              <a:rPr lang="fr-FR" dirty="0">
                <a:solidFill>
                  <a:srgbClr val="2E3191"/>
                </a:solidFill>
                <a:sym typeface="Wingdings" panose="05000000000000000000" pitchFamily="2" charset="2"/>
              </a:rPr>
              <a:t> </a:t>
            </a:r>
            <a:r>
              <a:rPr lang="fr-FR" b="1" dirty="0">
                <a:solidFill>
                  <a:srgbClr val="EE3477"/>
                </a:solidFill>
                <a:sym typeface="Wingdings" panose="05000000000000000000" pitchFamily="2" charset="2"/>
              </a:rPr>
              <a:t>6ème année</a:t>
            </a:r>
            <a:r>
              <a:rPr lang="fr-FR" dirty="0">
                <a:solidFill>
                  <a:srgbClr val="2E3191"/>
                </a:solidFill>
                <a:sym typeface="Wingdings" panose="05000000000000000000" pitchFamily="2" charset="2"/>
              </a:rPr>
              <a:t>.</a:t>
            </a:r>
            <a:endParaRPr lang="fr-FR" sz="2000" dirty="0">
              <a:solidFill>
                <a:srgbClr val="2E3191"/>
              </a:solidFill>
            </a:endParaRPr>
          </a:p>
          <a:p>
            <a:pPr>
              <a:buClr>
                <a:srgbClr val="EE3477"/>
              </a:buClr>
              <a:buFont typeface="Wingdings" panose="05000000000000000000" pitchFamily="2" charset="2"/>
              <a:buChar char="§"/>
            </a:pPr>
            <a:r>
              <a:rPr lang="fr-FR" sz="2000" dirty="0">
                <a:solidFill>
                  <a:srgbClr val="2E3191"/>
                </a:solidFill>
              </a:rPr>
              <a:t>L’article 3 vise à prévoir la possibilité aux doctorants de la filière maïeutique d’exercer simultanément leur activité professionnelle et des activités d’enseignement et de recherche </a:t>
            </a:r>
            <a:r>
              <a:rPr lang="fr-FR" sz="2000" dirty="0">
                <a:solidFill>
                  <a:srgbClr val="2E3191"/>
                </a:solidFill>
                <a:sym typeface="Wingdings" panose="05000000000000000000" pitchFamily="2" charset="2"/>
              </a:rPr>
              <a:t> </a:t>
            </a:r>
            <a:r>
              <a:rPr lang="fr-FR" sz="2000" b="1" dirty="0">
                <a:solidFill>
                  <a:srgbClr val="EE3477"/>
                </a:solidFill>
                <a:sym typeface="Wingdings" panose="05000000000000000000" pitchFamily="2" charset="2"/>
              </a:rPr>
              <a:t>b</a:t>
            </a:r>
            <a:r>
              <a:rPr lang="fr-FR" sz="2000" b="1" dirty="0">
                <a:solidFill>
                  <a:srgbClr val="EE3477"/>
                </a:solidFill>
              </a:rPr>
              <a:t>i-appartenance</a:t>
            </a:r>
            <a:r>
              <a:rPr lang="fr-FR" sz="2000" dirty="0">
                <a:solidFill>
                  <a:srgbClr val="2E3191"/>
                </a:solidFill>
              </a:rPr>
              <a:t>.</a:t>
            </a:r>
          </a:p>
          <a:p>
            <a:pPr>
              <a:buClr>
                <a:srgbClr val="EE3477"/>
              </a:buClr>
              <a:buFont typeface="Wingdings" panose="05000000000000000000" pitchFamily="2" charset="2"/>
              <a:buChar char="§"/>
            </a:pPr>
            <a:r>
              <a:rPr lang="fr-FR" dirty="0">
                <a:solidFill>
                  <a:srgbClr val="2E3191"/>
                </a:solidFill>
              </a:rPr>
              <a:t>L’article 4 vise à reconnaître l’activité de sage-femme comme une activité de pratique médicale au sein de la nomenclature des activités françaises (INSEE).</a:t>
            </a:r>
          </a:p>
        </p:txBody>
      </p:sp>
    </p:spTree>
    <p:extLst>
      <p:ext uri="{BB962C8B-B14F-4D97-AF65-F5344CB8AC3E}">
        <p14:creationId xmlns:p14="http://schemas.microsoft.com/office/powerpoint/2010/main" val="4056785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C670CF-3082-420B-AE0B-B6067009CE72}"/>
              </a:ext>
            </a:extLst>
          </p:cNvPr>
          <p:cNvSpPr>
            <a:spLocks noGrp="1"/>
          </p:cNvSpPr>
          <p:nvPr>
            <p:ph type="title"/>
          </p:nvPr>
        </p:nvSpPr>
        <p:spPr/>
        <p:txBody>
          <a:bodyPr/>
          <a:lstStyle/>
          <a:p>
            <a:r>
              <a:rPr lang="fr-FR" b="1" dirty="0">
                <a:solidFill>
                  <a:srgbClr val="EE3477"/>
                </a:solidFill>
              </a:rPr>
              <a:t>ACTUALITES LEGISLATIVES : LA PPL IVG</a:t>
            </a:r>
          </a:p>
        </p:txBody>
      </p:sp>
      <p:sp>
        <p:nvSpPr>
          <p:cNvPr id="3" name="Espace réservé du numéro de diapositive 2">
            <a:extLst>
              <a:ext uri="{FF2B5EF4-FFF2-40B4-BE49-F238E27FC236}">
                <a16:creationId xmlns:a16="http://schemas.microsoft.com/office/drawing/2014/main" id="{7B934AE8-1A54-4026-B31E-27A6421B167F}"/>
              </a:ext>
            </a:extLst>
          </p:cNvPr>
          <p:cNvSpPr>
            <a:spLocks noGrp="1"/>
          </p:cNvSpPr>
          <p:nvPr>
            <p:ph type="sldNum" sz="quarter" idx="12"/>
          </p:nvPr>
        </p:nvSpPr>
        <p:spPr/>
        <p:txBody>
          <a:bodyPr/>
          <a:lstStyle/>
          <a:p>
            <a:fld id="{69E57DC2-970A-4B3E-BB1C-7A09969E49DF}" type="slidenum">
              <a:rPr lang="en-US" smtClean="0"/>
              <a:pPr/>
              <a:t>23</a:t>
            </a:fld>
            <a:endParaRPr lang="en-US" dirty="0"/>
          </a:p>
        </p:txBody>
      </p:sp>
      <p:sp>
        <p:nvSpPr>
          <p:cNvPr id="6" name="Espace réservé du contenu 2">
            <a:extLst>
              <a:ext uri="{FF2B5EF4-FFF2-40B4-BE49-F238E27FC236}">
                <a16:creationId xmlns:a16="http://schemas.microsoft.com/office/drawing/2014/main" id="{B52F76B4-BE39-41C9-B7DA-F069A0B6918C}"/>
              </a:ext>
            </a:extLst>
          </p:cNvPr>
          <p:cNvSpPr txBox="1">
            <a:spLocks/>
          </p:cNvSpPr>
          <p:nvPr/>
        </p:nvSpPr>
        <p:spPr>
          <a:xfrm>
            <a:off x="1371600" y="1243376"/>
            <a:ext cx="9601200" cy="443230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buClr>
                <a:srgbClr val="EE3477"/>
              </a:buClr>
              <a:buFont typeface="Wingdings" panose="05000000000000000000" pitchFamily="2" charset="2"/>
              <a:buChar char="§"/>
            </a:pPr>
            <a:r>
              <a:rPr lang="fr-FR" sz="2400" i="0" dirty="0">
                <a:solidFill>
                  <a:srgbClr val="2E3191"/>
                </a:solidFill>
              </a:rPr>
              <a:t>Déposée en août 2020, cette PPL vise à renforcer le droit à l’avortement en allongeant le délai légal (de 12 à 14 semaines), et en permettant </a:t>
            </a:r>
            <a:r>
              <a:rPr lang="fr-FR" sz="2400" dirty="0">
                <a:solidFill>
                  <a:srgbClr val="2E3191"/>
                </a:solidFill>
              </a:rPr>
              <a:t>notamment </a:t>
            </a:r>
            <a:r>
              <a:rPr lang="fr-FR" sz="2400" i="0" dirty="0">
                <a:solidFill>
                  <a:srgbClr val="2E3191"/>
                </a:solidFill>
              </a:rPr>
              <a:t>aux sages-femmes de pratiquer les IVG </a:t>
            </a:r>
            <a:r>
              <a:rPr lang="fr-FR" sz="2400" dirty="0">
                <a:solidFill>
                  <a:srgbClr val="2E3191"/>
                </a:solidFill>
              </a:rPr>
              <a:t>instrumentales.</a:t>
            </a:r>
          </a:p>
          <a:p>
            <a:pPr>
              <a:buClr>
                <a:srgbClr val="EE3477"/>
              </a:buClr>
              <a:buFont typeface="Wingdings" panose="05000000000000000000" pitchFamily="2" charset="2"/>
              <a:buChar char="§"/>
            </a:pPr>
            <a:r>
              <a:rPr lang="fr-FR" sz="2400" dirty="0">
                <a:solidFill>
                  <a:srgbClr val="2E3191"/>
                </a:solidFill>
              </a:rPr>
              <a:t>Le parcours mouvementé de cette proposition de loi (adoptée en première lecture à l'Assemblée nationale malgré les réserves du gouvernement ; rejeté par les sénateurs ; revenu à l'agenda de l'Assemblée à la faveur d'une niche parlementaire socialiste, puis retiré au dernier moment après le dépôt de centaines d'amendements par des députés de droite) souligne toute les réserves sociétales autour de la question de l’IVG.</a:t>
            </a:r>
          </a:p>
          <a:p>
            <a:pPr>
              <a:buClr>
                <a:srgbClr val="EE3477"/>
              </a:buClr>
              <a:buFont typeface="Wingdings" panose="05000000000000000000" pitchFamily="2" charset="2"/>
              <a:buChar char="§"/>
            </a:pPr>
            <a:r>
              <a:rPr lang="fr-FR" sz="2400" i="0" dirty="0">
                <a:solidFill>
                  <a:srgbClr val="2E3191"/>
                </a:solidFill>
              </a:rPr>
              <a:t>Cette proposition de loi symbolique des droits des femmes, actuellement en discussion à l’Assemblée nationale, permet de donner de la visibilité à la profession et de consolider les liens du Conseil national et de la profession avec certains parlementaires. </a:t>
            </a:r>
          </a:p>
          <a:p>
            <a:pPr>
              <a:buClr>
                <a:srgbClr val="EE3477"/>
              </a:buClr>
              <a:buFont typeface="Wingdings" panose="05000000000000000000" pitchFamily="2" charset="2"/>
              <a:buChar char="§"/>
            </a:pPr>
            <a:endParaRPr lang="fr-FR" sz="2400" i="0" dirty="0">
              <a:solidFill>
                <a:srgbClr val="2E3191"/>
              </a:solidFill>
            </a:endParaRPr>
          </a:p>
          <a:p>
            <a:pPr>
              <a:buClr>
                <a:srgbClr val="EE3477"/>
              </a:buClr>
              <a:buFont typeface="Wingdings" panose="05000000000000000000" pitchFamily="2" charset="2"/>
              <a:buChar char="§"/>
            </a:pPr>
            <a:endParaRPr lang="fr-FR" sz="2400" dirty="0"/>
          </a:p>
        </p:txBody>
      </p:sp>
    </p:spTree>
    <p:extLst>
      <p:ext uri="{BB962C8B-B14F-4D97-AF65-F5344CB8AC3E}">
        <p14:creationId xmlns:p14="http://schemas.microsoft.com/office/powerpoint/2010/main" val="366072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299727"/>
            <a:ext cx="9601200" cy="876300"/>
          </a:xfrm>
        </p:spPr>
        <p:txBody>
          <a:bodyPr>
            <a:normAutofit fontScale="90000"/>
          </a:bodyPr>
          <a:lstStyle/>
          <a:p>
            <a:r>
              <a:rPr lang="fr-FR" b="1" dirty="0">
                <a:solidFill>
                  <a:srgbClr val="EE3477"/>
                </a:solidFill>
              </a:rPr>
              <a:t>LA REVISION DU CODE DE DEONTOLOGIE</a:t>
            </a:r>
            <a:endParaRPr lang="fr-FR" dirty="0"/>
          </a:p>
        </p:txBody>
      </p:sp>
      <p:sp>
        <p:nvSpPr>
          <p:cNvPr id="3" name="Espace réservé du contenu 2"/>
          <p:cNvSpPr>
            <a:spLocks noGrp="1"/>
          </p:cNvSpPr>
          <p:nvPr>
            <p:ph idx="1"/>
          </p:nvPr>
        </p:nvSpPr>
        <p:spPr>
          <a:xfrm>
            <a:off x="1371600" y="1337809"/>
            <a:ext cx="9601200" cy="4979591"/>
          </a:xfrm>
        </p:spPr>
        <p:txBody>
          <a:bodyPr>
            <a:normAutofit fontScale="85000" lnSpcReduction="20000"/>
          </a:bodyPr>
          <a:lstStyle/>
          <a:p>
            <a:pPr>
              <a:buFont typeface="Wingdings" panose="05000000000000000000" pitchFamily="2" charset="2"/>
              <a:buChar char="§"/>
            </a:pPr>
            <a:r>
              <a:rPr lang="fr-FR" sz="2800" b="1" dirty="0"/>
              <a:t>METHODOLOGIE</a:t>
            </a:r>
          </a:p>
          <a:p>
            <a:pPr lvl="1"/>
            <a:r>
              <a:rPr lang="fr-FR" sz="2400" dirty="0"/>
              <a:t>Groupe de travail </a:t>
            </a:r>
          </a:p>
          <a:p>
            <a:pPr lvl="1"/>
            <a:r>
              <a:rPr lang="fr-FR" sz="2400" dirty="0"/>
              <a:t>Sollicitation des instances et consultation de la profession</a:t>
            </a:r>
          </a:p>
          <a:p>
            <a:pPr lvl="1"/>
            <a:r>
              <a:rPr lang="fr-FR" sz="2400" dirty="0"/>
              <a:t>Restitution suite aux questionnaires</a:t>
            </a:r>
          </a:p>
          <a:p>
            <a:pPr marL="530352" lvl="1" indent="0">
              <a:buNone/>
            </a:pPr>
            <a:endParaRPr lang="fr-FR" sz="2400" cap="all" dirty="0"/>
          </a:p>
          <a:p>
            <a:pPr>
              <a:buFont typeface="Wingdings" panose="05000000000000000000" pitchFamily="2" charset="2"/>
              <a:buChar char="§"/>
            </a:pPr>
            <a:r>
              <a:rPr lang="fr-FR" sz="2800" b="1" cap="all" dirty="0"/>
              <a:t>CALENDRIER</a:t>
            </a:r>
            <a:r>
              <a:rPr lang="fr-FR" sz="2800" cap="all" dirty="0"/>
              <a:t> </a:t>
            </a:r>
          </a:p>
          <a:p>
            <a:pPr lvl="1"/>
            <a:r>
              <a:rPr lang="fr-FR" sz="2400" dirty="0"/>
              <a:t>Saisine de la DGOS en juin 2021</a:t>
            </a:r>
          </a:p>
          <a:p>
            <a:pPr lvl="1"/>
            <a:r>
              <a:rPr lang="fr-FR" sz="2400" dirty="0"/>
              <a:t>Echanges jusqu’en septembre </a:t>
            </a:r>
          </a:p>
          <a:p>
            <a:pPr lvl="1"/>
            <a:r>
              <a:rPr lang="fr-FR" sz="2400" dirty="0"/>
              <a:t>Saisine du Conseil d’Etat en fin d’année au plus tard pour un nouveau décret début 2022</a:t>
            </a:r>
          </a:p>
          <a:p>
            <a:pPr marL="530352" lvl="1" indent="0">
              <a:buNone/>
            </a:pPr>
            <a:endParaRPr lang="fr-FR" sz="2400" dirty="0"/>
          </a:p>
          <a:p>
            <a:pPr>
              <a:buFont typeface="Wingdings" panose="05000000000000000000" pitchFamily="2" charset="2"/>
              <a:buChar char="§"/>
            </a:pPr>
            <a:r>
              <a:rPr lang="fr-FR" sz="2800" b="1" cap="all" dirty="0"/>
              <a:t>OBJECTIFS</a:t>
            </a:r>
            <a:r>
              <a:rPr lang="fr-FR" sz="2400" cap="all" dirty="0"/>
              <a:t> </a:t>
            </a:r>
          </a:p>
          <a:p>
            <a:pPr lvl="1"/>
            <a:r>
              <a:rPr lang="fr-FR" sz="2400" dirty="0"/>
              <a:t>Simplification des règles d’exercice </a:t>
            </a:r>
          </a:p>
          <a:p>
            <a:pPr lvl="1"/>
            <a:r>
              <a:rPr lang="fr-FR" sz="2400" dirty="0"/>
              <a:t>Meilleure lisibilité</a:t>
            </a:r>
          </a:p>
          <a:p>
            <a:pPr lvl="1"/>
            <a:r>
              <a:rPr lang="fr-FR" sz="2400" dirty="0"/>
              <a:t>Modernisation des dispositions en cohérence avec le rôle des sages-femmes </a:t>
            </a:r>
          </a:p>
          <a:p>
            <a:pPr lvl="1"/>
            <a:endParaRPr lang="fr-FR" sz="2400" dirty="0"/>
          </a:p>
          <a:p>
            <a:pPr marL="0" indent="0">
              <a:buNone/>
            </a:pPr>
            <a:endParaRPr lang="fr-FR" sz="2400" dirty="0"/>
          </a:p>
          <a:p>
            <a:pPr marL="0" indent="0">
              <a:buNone/>
            </a:pPr>
            <a:endParaRPr lang="fr-FR" sz="2800" dirty="0"/>
          </a:p>
        </p:txBody>
      </p:sp>
      <p:sp>
        <p:nvSpPr>
          <p:cNvPr id="4" name="Espace réservé du numéro de diapositive 3">
            <a:extLst>
              <a:ext uri="{FF2B5EF4-FFF2-40B4-BE49-F238E27FC236}">
                <a16:creationId xmlns:a16="http://schemas.microsoft.com/office/drawing/2014/main" id="{13E7FDC0-CCA9-4EC7-9270-422C4CF2D3C5}"/>
              </a:ext>
            </a:extLst>
          </p:cNvPr>
          <p:cNvSpPr>
            <a:spLocks noGrp="1"/>
          </p:cNvSpPr>
          <p:nvPr>
            <p:ph type="sldNum" sz="quarter" idx="12"/>
          </p:nvPr>
        </p:nvSpPr>
        <p:spPr/>
        <p:txBody>
          <a:bodyPr/>
          <a:lstStyle/>
          <a:p>
            <a:fld id="{69E57DC2-970A-4B3E-BB1C-7A09969E49DF}" type="slidenum">
              <a:rPr lang="en-US" smtClean="0"/>
              <a:pPr/>
              <a:t>24</a:t>
            </a:fld>
            <a:endParaRPr lang="en-US" dirty="0"/>
          </a:p>
        </p:txBody>
      </p:sp>
    </p:spTree>
    <p:extLst>
      <p:ext uri="{BB962C8B-B14F-4D97-AF65-F5344CB8AC3E}">
        <p14:creationId xmlns:p14="http://schemas.microsoft.com/office/powerpoint/2010/main" val="32328632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299727"/>
            <a:ext cx="9601200" cy="876300"/>
          </a:xfrm>
        </p:spPr>
        <p:txBody>
          <a:bodyPr>
            <a:normAutofit fontScale="90000"/>
          </a:bodyPr>
          <a:lstStyle/>
          <a:p>
            <a:r>
              <a:rPr lang="fr-FR" b="1" dirty="0">
                <a:solidFill>
                  <a:srgbClr val="EE3477"/>
                </a:solidFill>
              </a:rPr>
              <a:t>LA REVISION DU CODE DE DEONTOLOGIE</a:t>
            </a:r>
            <a:endParaRPr lang="fr-FR" dirty="0"/>
          </a:p>
        </p:txBody>
      </p:sp>
      <p:sp>
        <p:nvSpPr>
          <p:cNvPr id="3" name="Espace réservé du contenu 2"/>
          <p:cNvSpPr>
            <a:spLocks noGrp="1"/>
          </p:cNvSpPr>
          <p:nvPr>
            <p:ph idx="1"/>
          </p:nvPr>
        </p:nvSpPr>
        <p:spPr>
          <a:xfrm>
            <a:off x="1371600" y="1337809"/>
            <a:ext cx="9601200" cy="4979591"/>
          </a:xfrm>
        </p:spPr>
        <p:txBody>
          <a:bodyPr>
            <a:normAutofit/>
          </a:bodyPr>
          <a:lstStyle/>
          <a:p>
            <a:pPr>
              <a:buFont typeface="Wingdings" panose="05000000000000000000" pitchFamily="2" charset="2"/>
              <a:buChar char="§"/>
            </a:pPr>
            <a:r>
              <a:rPr lang="fr-FR" sz="2800" dirty="0"/>
              <a:t>PRINCIPALES MODIFICATIONS ATTENDUES </a:t>
            </a:r>
          </a:p>
          <a:p>
            <a:pPr marL="0" indent="0">
              <a:buNone/>
            </a:pPr>
            <a:r>
              <a:rPr lang="fr-FR" sz="2400" b="1" dirty="0"/>
              <a:t>Sur la forme</a:t>
            </a:r>
          </a:p>
          <a:p>
            <a:pPr lvl="1"/>
            <a:r>
              <a:rPr lang="fr-FR" dirty="0"/>
              <a:t>Restructuration plus cohérente, création d’un sommaire</a:t>
            </a:r>
          </a:p>
          <a:p>
            <a:pPr marL="0" indent="0">
              <a:buNone/>
            </a:pPr>
            <a:r>
              <a:rPr lang="fr-FR" sz="2400" b="1" dirty="0"/>
              <a:t>Sur fond</a:t>
            </a:r>
          </a:p>
          <a:p>
            <a:pPr lvl="1"/>
            <a:r>
              <a:rPr lang="fr-FR" dirty="0">
                <a:effectLst/>
                <a:latin typeface="Franklin Gothic Book" panose="020B0503020102020204" pitchFamily="34" charset="0"/>
                <a:ea typeface="Times New Roman" panose="02020603050405020304" pitchFamily="18" charset="0"/>
              </a:rPr>
              <a:t>Un </a:t>
            </a:r>
            <a:r>
              <a:rPr lang="fr-FR" b="1" dirty="0">
                <a:effectLst/>
                <a:latin typeface="Franklin Gothic Book" panose="020B0503020102020204" pitchFamily="34" charset="0"/>
                <a:ea typeface="Times New Roman" panose="02020603050405020304" pitchFamily="18" charset="0"/>
              </a:rPr>
              <a:t>article unique relatif aux compétences des sages-femmes</a:t>
            </a:r>
            <a:r>
              <a:rPr lang="fr-FR" dirty="0">
                <a:effectLst/>
                <a:latin typeface="Franklin Gothic Book" panose="020B0503020102020204" pitchFamily="34" charset="0"/>
                <a:ea typeface="Times New Roman" panose="02020603050405020304" pitchFamily="18" charset="0"/>
              </a:rPr>
              <a:t> </a:t>
            </a:r>
            <a:endParaRPr lang="fr-FR" dirty="0">
              <a:latin typeface="Franklin Gothic Book" panose="020B0503020102020204" pitchFamily="34" charset="0"/>
              <a:ea typeface="Times New Roman" panose="02020603050405020304" pitchFamily="18" charset="0"/>
            </a:endParaRPr>
          </a:p>
          <a:p>
            <a:pPr lvl="1" algn="just"/>
            <a:r>
              <a:rPr lang="fr-FR" b="1" dirty="0">
                <a:latin typeface="Franklin Gothic Book" panose="020B0503020102020204" pitchFamily="34" charset="0"/>
                <a:ea typeface="Times New Roman" panose="02020603050405020304" pitchFamily="18" charset="0"/>
              </a:rPr>
              <a:t>S</a:t>
            </a:r>
            <a:r>
              <a:rPr lang="fr-FR" b="1" dirty="0">
                <a:effectLst/>
                <a:latin typeface="Franklin Gothic Book" panose="020B0503020102020204" pitchFamily="34" charset="0"/>
                <a:ea typeface="Times New Roman" panose="02020603050405020304" pitchFamily="18" charset="0"/>
              </a:rPr>
              <a:t>uppression des restrictions à l’exercice</a:t>
            </a:r>
            <a:endParaRPr lang="fr-FR" dirty="0">
              <a:latin typeface="Franklin Gothic Book" panose="020B0503020102020204" pitchFamily="34" charset="0"/>
              <a:ea typeface="Times New Roman" panose="02020603050405020304" pitchFamily="18" charset="0"/>
            </a:endParaRPr>
          </a:p>
          <a:p>
            <a:pPr lvl="1" algn="just"/>
            <a:r>
              <a:rPr lang="fr-FR" b="1" dirty="0">
                <a:effectLst/>
                <a:latin typeface="Franklin Gothic Book" panose="020B0503020102020204" pitchFamily="34" charset="0"/>
                <a:ea typeface="Times New Roman" panose="02020603050405020304" pitchFamily="18" charset="0"/>
              </a:rPr>
              <a:t>La création de nouveaux articles</a:t>
            </a:r>
            <a:r>
              <a:rPr lang="fr-FR" dirty="0">
                <a:effectLst/>
                <a:latin typeface="Franklin Gothic Book" panose="020B0503020102020204" pitchFamily="34" charset="0"/>
                <a:ea typeface="Times New Roman" panose="02020603050405020304" pitchFamily="18" charset="0"/>
              </a:rPr>
              <a:t> : principes de moralité et de probité, protection des données, information et consentement de la patiente ou du patient..</a:t>
            </a:r>
            <a:endParaRPr lang="fr-FR" dirty="0">
              <a:latin typeface="Franklin Gothic Book" panose="020B0503020102020204" pitchFamily="34" charset="0"/>
              <a:ea typeface="Times New Roman" panose="02020603050405020304" pitchFamily="18" charset="0"/>
            </a:endParaRPr>
          </a:p>
          <a:p>
            <a:pPr lvl="1"/>
            <a:r>
              <a:rPr lang="fr-FR" b="1" dirty="0">
                <a:effectLst/>
                <a:latin typeface="Franklin Gothic Book" panose="020B0503020102020204" pitchFamily="34" charset="0"/>
                <a:ea typeface="Times New Roman" panose="02020603050405020304" pitchFamily="18" charset="0"/>
              </a:rPr>
              <a:t>La suppression de certains articles </a:t>
            </a:r>
            <a:r>
              <a:rPr lang="fr-FR" dirty="0">
                <a:effectLst/>
                <a:latin typeface="Franklin Gothic Book" panose="020B0503020102020204" pitchFamily="34" charset="0"/>
                <a:ea typeface="Times New Roman" panose="02020603050405020304" pitchFamily="18" charset="0"/>
              </a:rPr>
              <a:t>obsolètes </a:t>
            </a:r>
            <a:endParaRPr lang="fr-FR" sz="2800" dirty="0"/>
          </a:p>
          <a:p>
            <a:pPr marL="0" indent="0">
              <a:buNone/>
            </a:pPr>
            <a:endParaRPr lang="fr-FR" sz="2800" dirty="0"/>
          </a:p>
          <a:p>
            <a:pPr lvl="1"/>
            <a:endParaRPr lang="fr-FR" sz="2400" dirty="0"/>
          </a:p>
          <a:p>
            <a:pPr lvl="1"/>
            <a:endParaRPr lang="fr-FR" sz="2400" dirty="0"/>
          </a:p>
          <a:p>
            <a:pPr marL="0" indent="0">
              <a:buNone/>
            </a:pPr>
            <a:endParaRPr lang="fr-FR" sz="2400" dirty="0"/>
          </a:p>
          <a:p>
            <a:pPr marL="0" indent="0">
              <a:buNone/>
            </a:pPr>
            <a:endParaRPr lang="fr-FR" sz="2800" dirty="0"/>
          </a:p>
        </p:txBody>
      </p:sp>
      <p:sp>
        <p:nvSpPr>
          <p:cNvPr id="4" name="Espace réservé du numéro de diapositive 3">
            <a:extLst>
              <a:ext uri="{FF2B5EF4-FFF2-40B4-BE49-F238E27FC236}">
                <a16:creationId xmlns:a16="http://schemas.microsoft.com/office/drawing/2014/main" id="{A16A8E2D-7598-48DF-B19F-EF78CBA23B32}"/>
              </a:ext>
            </a:extLst>
          </p:cNvPr>
          <p:cNvSpPr>
            <a:spLocks noGrp="1"/>
          </p:cNvSpPr>
          <p:nvPr>
            <p:ph type="sldNum" sz="quarter" idx="12"/>
          </p:nvPr>
        </p:nvSpPr>
        <p:spPr/>
        <p:txBody>
          <a:bodyPr/>
          <a:lstStyle/>
          <a:p>
            <a:fld id="{69E57DC2-970A-4B3E-BB1C-7A09969E49DF}" type="slidenum">
              <a:rPr lang="en-US" smtClean="0"/>
              <a:pPr/>
              <a:t>25</a:t>
            </a:fld>
            <a:endParaRPr lang="en-US" dirty="0"/>
          </a:p>
        </p:txBody>
      </p:sp>
    </p:spTree>
    <p:extLst>
      <p:ext uri="{BB962C8B-B14F-4D97-AF65-F5344CB8AC3E}">
        <p14:creationId xmlns:p14="http://schemas.microsoft.com/office/powerpoint/2010/main" val="10735042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E5025F-4F65-424D-B6BA-59027FBC1CDE}"/>
              </a:ext>
            </a:extLst>
          </p:cNvPr>
          <p:cNvSpPr>
            <a:spLocks noGrp="1"/>
          </p:cNvSpPr>
          <p:nvPr>
            <p:ph idx="1"/>
          </p:nvPr>
        </p:nvSpPr>
        <p:spPr>
          <a:xfrm>
            <a:off x="1295400" y="1966042"/>
            <a:ext cx="9601200" cy="4432300"/>
          </a:xfrm>
        </p:spPr>
        <p:txBody>
          <a:bodyPr>
            <a:normAutofit/>
          </a:bodyPr>
          <a:lstStyle/>
          <a:p>
            <a:r>
              <a:rPr lang="fr-FR" sz="2400" dirty="0"/>
              <a:t>A partir de 2022, la cotisation sera directement recouvrée par le Conseil national principalement de façon dématérialisée.</a:t>
            </a:r>
          </a:p>
          <a:p>
            <a:r>
              <a:rPr lang="fr-FR" sz="2400" dirty="0"/>
              <a:t>Le principe : appel à cotisation par email et paiement en ligne (paiement en chèque possible)</a:t>
            </a:r>
          </a:p>
          <a:p>
            <a:r>
              <a:rPr lang="fr-FR" sz="2400" dirty="0"/>
              <a:t>Envoi postal du caducée et de l’attestation de paiement sur l’espace personnel.</a:t>
            </a:r>
          </a:p>
          <a:p>
            <a:r>
              <a:rPr lang="fr-FR" sz="2400" dirty="0"/>
              <a:t>Le préalable : vérification des coordonnées et activités sur son espace personnel ou création d’un tel espace. </a:t>
            </a:r>
          </a:p>
        </p:txBody>
      </p:sp>
      <p:sp>
        <p:nvSpPr>
          <p:cNvPr id="4" name="Titre 1">
            <a:extLst>
              <a:ext uri="{FF2B5EF4-FFF2-40B4-BE49-F238E27FC236}">
                <a16:creationId xmlns:a16="http://schemas.microsoft.com/office/drawing/2014/main" id="{2FC04984-8037-4C85-B895-8BD4C7D238FE}"/>
              </a:ext>
            </a:extLst>
          </p:cNvPr>
          <p:cNvSpPr>
            <a:spLocks noGrp="1"/>
          </p:cNvSpPr>
          <p:nvPr>
            <p:ph type="title"/>
          </p:nvPr>
        </p:nvSpPr>
        <p:spPr>
          <a:xfrm>
            <a:off x="1371600" y="406400"/>
            <a:ext cx="9601200" cy="876300"/>
          </a:xfrm>
        </p:spPr>
        <p:txBody>
          <a:bodyPr>
            <a:normAutofit fontScale="90000"/>
          </a:bodyPr>
          <a:lstStyle/>
          <a:p>
            <a:pPr algn="ctr"/>
            <a:r>
              <a:rPr lang="fr-FR" b="1" dirty="0">
                <a:solidFill>
                  <a:srgbClr val="EE3477"/>
                </a:solidFill>
              </a:rPr>
              <a:t>LE RECOUVREMENT DE LA COTISATION PAR LE CONSEIL NATIONAL </a:t>
            </a:r>
            <a:endParaRPr lang="fr-FR" dirty="0"/>
          </a:p>
        </p:txBody>
      </p:sp>
    </p:spTree>
    <p:extLst>
      <p:ext uri="{BB962C8B-B14F-4D97-AF65-F5344CB8AC3E}">
        <p14:creationId xmlns:p14="http://schemas.microsoft.com/office/powerpoint/2010/main" val="3851070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299727"/>
            <a:ext cx="9601200" cy="876300"/>
          </a:xfrm>
        </p:spPr>
        <p:txBody>
          <a:bodyPr>
            <a:noAutofit/>
          </a:bodyPr>
          <a:lstStyle/>
          <a:p>
            <a:r>
              <a:rPr lang="fr-FR" sz="3600" b="1" dirty="0">
                <a:solidFill>
                  <a:srgbClr val="EE3477"/>
                </a:solidFill>
              </a:rPr>
              <a:t>AXE 1 : Des attentes fortes en termes de déroulement des carrières et de rémunération</a:t>
            </a:r>
            <a:endParaRPr lang="fr-FR" sz="3600" dirty="0"/>
          </a:p>
        </p:txBody>
      </p:sp>
      <p:sp>
        <p:nvSpPr>
          <p:cNvPr id="3" name="Espace réservé du contenu 2"/>
          <p:cNvSpPr>
            <a:spLocks noGrp="1"/>
          </p:cNvSpPr>
          <p:nvPr>
            <p:ph idx="1"/>
          </p:nvPr>
        </p:nvSpPr>
        <p:spPr>
          <a:xfrm>
            <a:off x="1371600" y="1337809"/>
            <a:ext cx="9601200" cy="4979591"/>
          </a:xfrm>
        </p:spPr>
        <p:txBody>
          <a:bodyPr>
            <a:normAutofit lnSpcReduction="10000"/>
          </a:bodyPr>
          <a:lstStyle/>
          <a:p>
            <a:pPr algn="ctr">
              <a:lnSpc>
                <a:spcPct val="107000"/>
              </a:lnSpc>
              <a:spcBef>
                <a:spcPts val="800"/>
              </a:spcBef>
              <a:spcAft>
                <a:spcPts val="600"/>
              </a:spcAft>
            </a:pPr>
            <a:r>
              <a:rPr lang="fr-FR" sz="1800" b="1" dirty="0">
                <a:solidFill>
                  <a:srgbClr val="EE3477"/>
                </a:solidFill>
                <a:effectLst/>
                <a:latin typeface="Arial" panose="020B0604020202020204" pitchFamily="34" charset="0"/>
                <a:ea typeface="Calibri" panose="020F0502020204030204" pitchFamily="34" charset="0"/>
              </a:rPr>
              <a:t>Proposition n°1 :</a:t>
            </a:r>
          </a:p>
          <a:p>
            <a:pPr marL="0" indent="0" algn="ctr">
              <a:lnSpc>
                <a:spcPct val="107000"/>
              </a:lnSpc>
              <a:spcBef>
                <a:spcPts val="800"/>
              </a:spcBef>
              <a:spcAft>
                <a:spcPts val="600"/>
              </a:spcAft>
              <a:buNone/>
            </a:pPr>
            <a:r>
              <a:rPr lang="fr-FR" sz="1800" dirty="0">
                <a:solidFill>
                  <a:srgbClr val="EE3477"/>
                </a:solidFill>
                <a:effectLst/>
                <a:latin typeface="Arial" panose="020B0604020202020204" pitchFamily="34" charset="0"/>
                <a:ea typeface="Calibri" panose="020F0502020204030204" pitchFamily="34" charset="0"/>
              </a:rPr>
              <a:t>Revaloriser les carrières en garantissant le respect du caractère médical de la profession et en renforçant l’évolution professionnelle : les sages-femmes doivent obtenir le statut de praticien hospitalier </a:t>
            </a:r>
          </a:p>
          <a:p>
            <a:pPr algn="ctr">
              <a:lnSpc>
                <a:spcPct val="107000"/>
              </a:lnSpc>
              <a:spcBef>
                <a:spcPts val="800"/>
              </a:spcBef>
              <a:spcAft>
                <a:spcPts val="600"/>
              </a:spcAft>
            </a:pPr>
            <a:r>
              <a:rPr lang="fr-FR" sz="1800" b="1" dirty="0">
                <a:solidFill>
                  <a:srgbClr val="EE3477"/>
                </a:solidFill>
                <a:effectLst/>
                <a:latin typeface="Arial" panose="020B0604020202020204" pitchFamily="34" charset="0"/>
                <a:ea typeface="Calibri" panose="020F0502020204030204" pitchFamily="34" charset="0"/>
              </a:rPr>
              <a:t>Proposition n°2</a:t>
            </a:r>
          </a:p>
          <a:p>
            <a:pPr marL="0" indent="0" algn="ctr">
              <a:lnSpc>
                <a:spcPct val="107000"/>
              </a:lnSpc>
              <a:spcBef>
                <a:spcPts val="800"/>
              </a:spcBef>
              <a:spcAft>
                <a:spcPts val="600"/>
              </a:spcAft>
              <a:buNone/>
            </a:pPr>
            <a:r>
              <a:rPr lang="fr-FR" sz="1800" dirty="0">
                <a:solidFill>
                  <a:srgbClr val="EE3477"/>
                </a:solidFill>
                <a:effectLst/>
                <a:latin typeface="Arial" panose="020B0604020202020204" pitchFamily="34" charset="0"/>
                <a:ea typeface="Calibri" panose="020F0502020204030204" pitchFamily="34" charset="0"/>
              </a:rPr>
              <a:t> Revaloriser les rémunérations pour l’ensemble des modes d’exercice</a:t>
            </a:r>
          </a:p>
          <a:p>
            <a:pPr algn="ctr">
              <a:lnSpc>
                <a:spcPct val="107000"/>
              </a:lnSpc>
              <a:spcBef>
                <a:spcPts val="800"/>
              </a:spcBef>
              <a:spcAft>
                <a:spcPts val="600"/>
              </a:spcAft>
            </a:pPr>
            <a:r>
              <a:rPr lang="fr-FR" sz="1800" b="1" dirty="0">
                <a:solidFill>
                  <a:srgbClr val="2E3191"/>
                </a:solidFill>
                <a:effectLst/>
                <a:latin typeface="Arial" panose="020B0604020202020204" pitchFamily="34" charset="0"/>
                <a:ea typeface="Times New Roman" panose="02020603050405020304" pitchFamily="18" charset="0"/>
              </a:rPr>
              <a:t>Proposition n°3</a:t>
            </a:r>
            <a:endParaRPr lang="fr-FR" sz="1800" b="1" dirty="0">
              <a:solidFill>
                <a:srgbClr val="2E3191"/>
              </a:solidFill>
              <a:effectLst/>
              <a:latin typeface="Arial" panose="020B0604020202020204" pitchFamily="34" charset="0"/>
              <a:ea typeface="Calibri" panose="020F0502020204030204" pitchFamily="34" charset="0"/>
            </a:endParaRPr>
          </a:p>
          <a:p>
            <a:pPr marL="0" indent="0" algn="ctr">
              <a:lnSpc>
                <a:spcPct val="107000"/>
              </a:lnSpc>
              <a:spcBef>
                <a:spcPts val="800"/>
              </a:spcBef>
              <a:spcAft>
                <a:spcPts val="600"/>
              </a:spcAft>
              <a:buNone/>
            </a:pPr>
            <a:r>
              <a:rPr lang="fr-FR" sz="1800" dirty="0">
                <a:solidFill>
                  <a:srgbClr val="2E3191"/>
                </a:solidFill>
                <a:effectLst/>
                <a:latin typeface="Arial" panose="020B0604020202020204" pitchFamily="34" charset="0"/>
                <a:ea typeface="Times New Roman" panose="02020603050405020304" pitchFamily="18" charset="0"/>
              </a:rPr>
              <a:t>Lever les freins à l’exercice des sages-femmes : supprimer la liste de médicaments que peuvent prescrire les sages-femmes et permettre de prescrire des bilans au père de l’enfant à naître </a:t>
            </a:r>
            <a:endParaRPr lang="fr-FR" sz="1800" dirty="0">
              <a:solidFill>
                <a:srgbClr val="2E3191"/>
              </a:solidFill>
              <a:effectLst/>
              <a:latin typeface="Arial" panose="020B0604020202020204" pitchFamily="34" charset="0"/>
              <a:ea typeface="Calibri" panose="020F0502020204030204" pitchFamily="34" charset="0"/>
            </a:endParaRPr>
          </a:p>
          <a:p>
            <a:pPr algn="ctr">
              <a:lnSpc>
                <a:spcPct val="107000"/>
              </a:lnSpc>
              <a:spcBef>
                <a:spcPts val="800"/>
              </a:spcBef>
              <a:spcAft>
                <a:spcPts val="600"/>
              </a:spcAft>
            </a:pPr>
            <a:r>
              <a:rPr lang="fr-FR" sz="1800" b="1" dirty="0">
                <a:solidFill>
                  <a:srgbClr val="2E3191"/>
                </a:solidFill>
                <a:effectLst/>
                <a:latin typeface="Arial" panose="020B0604020202020204" pitchFamily="34" charset="0"/>
                <a:ea typeface="Calibri" panose="020F0502020204030204" pitchFamily="34" charset="0"/>
              </a:rPr>
              <a:t>Proposition n°4 : </a:t>
            </a:r>
          </a:p>
          <a:p>
            <a:pPr marL="0" indent="0" algn="ctr">
              <a:lnSpc>
                <a:spcPct val="107000"/>
              </a:lnSpc>
              <a:spcBef>
                <a:spcPts val="800"/>
              </a:spcBef>
              <a:spcAft>
                <a:spcPts val="600"/>
              </a:spcAft>
              <a:buNone/>
            </a:pPr>
            <a:r>
              <a:rPr lang="fr-FR" sz="1800" dirty="0">
                <a:solidFill>
                  <a:srgbClr val="2E3191"/>
                </a:solidFill>
                <a:effectLst/>
                <a:latin typeface="Arial" panose="020B0604020202020204" pitchFamily="34" charset="0"/>
                <a:ea typeface="Calibri" panose="020F0502020204030204" pitchFamily="34" charset="0"/>
              </a:rPr>
              <a:t>Renforcer la présence des sages-femmes dans les instances de gouvernance et de démocratie sanitaire</a:t>
            </a:r>
          </a:p>
          <a:p>
            <a:pPr marL="0" indent="0" algn="ctr">
              <a:lnSpc>
                <a:spcPct val="107000"/>
              </a:lnSpc>
              <a:spcBef>
                <a:spcPts val="800"/>
              </a:spcBef>
              <a:spcAft>
                <a:spcPts val="600"/>
              </a:spcAft>
              <a:buNone/>
            </a:pPr>
            <a:endParaRPr lang="fr-FR" sz="1800" dirty="0">
              <a:solidFill>
                <a:srgbClr val="2E3191"/>
              </a:solidFill>
              <a:effectLst/>
              <a:latin typeface="Arial" panose="020B0604020202020204" pitchFamily="34" charset="0"/>
              <a:ea typeface="Calibri" panose="020F0502020204030204" pitchFamily="34" charset="0"/>
            </a:endParaRPr>
          </a:p>
          <a:p>
            <a:pPr marL="0" indent="0">
              <a:buNone/>
            </a:pPr>
            <a:endParaRPr lang="fr-FR" sz="2800" dirty="0"/>
          </a:p>
        </p:txBody>
      </p:sp>
    </p:spTree>
    <p:extLst>
      <p:ext uri="{BB962C8B-B14F-4D97-AF65-F5344CB8AC3E}">
        <p14:creationId xmlns:p14="http://schemas.microsoft.com/office/powerpoint/2010/main" val="3814701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299727"/>
            <a:ext cx="9601200" cy="876300"/>
          </a:xfrm>
        </p:spPr>
        <p:txBody>
          <a:bodyPr>
            <a:noAutofit/>
          </a:bodyPr>
          <a:lstStyle/>
          <a:p>
            <a:r>
              <a:rPr lang="fr-FR" sz="3200" b="1" dirty="0">
                <a:solidFill>
                  <a:srgbClr val="EE3477"/>
                </a:solidFill>
              </a:rPr>
              <a:t>AXE 2 : Améliorer la formation initiale en répondant aux attentes des étudiants et des enseignants </a:t>
            </a:r>
            <a:endParaRPr lang="fr-FR" sz="3200" dirty="0"/>
          </a:p>
        </p:txBody>
      </p:sp>
      <p:sp>
        <p:nvSpPr>
          <p:cNvPr id="3" name="Espace réservé du contenu 2"/>
          <p:cNvSpPr>
            <a:spLocks noGrp="1"/>
          </p:cNvSpPr>
          <p:nvPr>
            <p:ph idx="1"/>
          </p:nvPr>
        </p:nvSpPr>
        <p:spPr>
          <a:xfrm>
            <a:off x="1371600" y="1337809"/>
            <a:ext cx="9601200" cy="4979591"/>
          </a:xfrm>
        </p:spPr>
        <p:txBody>
          <a:bodyPr>
            <a:normAutofit/>
          </a:bodyPr>
          <a:lstStyle/>
          <a:p>
            <a:pPr algn="ctr">
              <a:lnSpc>
                <a:spcPct val="107000"/>
              </a:lnSpc>
              <a:spcBef>
                <a:spcPts val="800"/>
              </a:spcBef>
              <a:spcAft>
                <a:spcPts val="600"/>
              </a:spcAft>
            </a:pPr>
            <a:r>
              <a:rPr lang="fr-FR" sz="1800" b="1" dirty="0">
                <a:solidFill>
                  <a:srgbClr val="2E3191"/>
                </a:solidFill>
                <a:effectLst/>
                <a:latin typeface="Arial" panose="020B0604020202020204" pitchFamily="34" charset="0"/>
                <a:ea typeface="Calibri" panose="020F0502020204030204" pitchFamily="34" charset="0"/>
              </a:rPr>
              <a:t>Proposition n°5 :</a:t>
            </a:r>
          </a:p>
          <a:p>
            <a:pPr marL="0" indent="0" algn="ctr">
              <a:lnSpc>
                <a:spcPct val="107000"/>
              </a:lnSpc>
              <a:spcBef>
                <a:spcPts val="800"/>
              </a:spcBef>
              <a:spcAft>
                <a:spcPts val="600"/>
              </a:spcAft>
              <a:buNone/>
            </a:pPr>
            <a:r>
              <a:rPr lang="fr-FR" sz="1800" dirty="0">
                <a:solidFill>
                  <a:srgbClr val="2E3191"/>
                </a:solidFill>
                <a:effectLst/>
                <a:latin typeface="Arial" panose="020B0604020202020204" pitchFamily="34" charset="0"/>
                <a:ea typeface="Calibri" panose="020F0502020204030204" pitchFamily="34" charset="0"/>
              </a:rPr>
              <a:t>Améliorer la formation initiale en accélérant l’intégration universitaire </a:t>
            </a:r>
          </a:p>
          <a:p>
            <a:pPr marL="0" indent="0" algn="ctr">
              <a:lnSpc>
                <a:spcPct val="107000"/>
              </a:lnSpc>
              <a:spcBef>
                <a:spcPts val="800"/>
              </a:spcBef>
              <a:spcAft>
                <a:spcPts val="600"/>
              </a:spcAft>
              <a:buNone/>
            </a:pPr>
            <a:endParaRPr lang="fr-FR" sz="1800" dirty="0">
              <a:solidFill>
                <a:srgbClr val="2E3191"/>
              </a:solidFill>
              <a:effectLst/>
              <a:latin typeface="Arial" panose="020B0604020202020204" pitchFamily="34" charset="0"/>
              <a:ea typeface="Calibri" panose="020F0502020204030204" pitchFamily="34" charset="0"/>
            </a:endParaRPr>
          </a:p>
          <a:p>
            <a:pPr algn="ctr">
              <a:lnSpc>
                <a:spcPct val="107000"/>
              </a:lnSpc>
              <a:spcBef>
                <a:spcPts val="800"/>
              </a:spcBef>
              <a:spcAft>
                <a:spcPts val="600"/>
              </a:spcAft>
            </a:pPr>
            <a:r>
              <a:rPr lang="fr-FR" sz="1800" b="1" dirty="0">
                <a:solidFill>
                  <a:srgbClr val="2E3191"/>
                </a:solidFill>
                <a:effectLst/>
                <a:latin typeface="Arial" panose="020B0604020202020204" pitchFamily="34" charset="0"/>
                <a:ea typeface="Calibri" panose="020F0502020204030204" pitchFamily="34" charset="0"/>
              </a:rPr>
              <a:t>Proposition n°6 :</a:t>
            </a:r>
          </a:p>
          <a:p>
            <a:pPr marL="0" indent="0" algn="ctr">
              <a:lnSpc>
                <a:spcPct val="107000"/>
              </a:lnSpc>
              <a:spcBef>
                <a:spcPts val="800"/>
              </a:spcBef>
              <a:spcAft>
                <a:spcPts val="600"/>
              </a:spcAft>
              <a:buNone/>
            </a:pPr>
            <a:r>
              <a:rPr lang="fr-FR" sz="1800" dirty="0">
                <a:latin typeface="Arial" panose="020B0604020202020204" pitchFamily="34" charset="0"/>
              </a:rPr>
              <a:t>Améliorer la formation initiale en allongeant d’une année la formation initiale </a:t>
            </a:r>
          </a:p>
          <a:p>
            <a:pPr marL="0" indent="0" algn="ctr">
              <a:lnSpc>
                <a:spcPct val="107000"/>
              </a:lnSpc>
              <a:spcBef>
                <a:spcPts val="800"/>
              </a:spcBef>
              <a:spcAft>
                <a:spcPts val="600"/>
              </a:spcAft>
              <a:buNone/>
            </a:pPr>
            <a:endParaRPr lang="fr-FR" sz="1800" dirty="0">
              <a:latin typeface="Arial" panose="020B0604020202020204" pitchFamily="34" charset="0"/>
            </a:endParaRPr>
          </a:p>
          <a:p>
            <a:pPr algn="ctr">
              <a:lnSpc>
                <a:spcPct val="107000"/>
              </a:lnSpc>
              <a:spcBef>
                <a:spcPts val="800"/>
              </a:spcBef>
              <a:spcAft>
                <a:spcPts val="600"/>
              </a:spcAft>
            </a:pPr>
            <a:r>
              <a:rPr lang="fr-FR" sz="1800" b="1" dirty="0">
                <a:solidFill>
                  <a:srgbClr val="2E3191"/>
                </a:solidFill>
                <a:effectLst/>
                <a:latin typeface="Arial" panose="020B0604020202020204" pitchFamily="34" charset="0"/>
                <a:ea typeface="Times New Roman" panose="02020603050405020304" pitchFamily="18" charset="0"/>
              </a:rPr>
              <a:t>Proposition n°7 : </a:t>
            </a:r>
            <a:endParaRPr lang="fr-FR" sz="1800" b="1" dirty="0">
              <a:solidFill>
                <a:srgbClr val="2E3191"/>
              </a:solidFill>
              <a:effectLst/>
              <a:latin typeface="Arial" panose="020B0604020202020204" pitchFamily="34" charset="0"/>
              <a:ea typeface="Calibri" panose="020F0502020204030204" pitchFamily="34" charset="0"/>
            </a:endParaRPr>
          </a:p>
          <a:p>
            <a:pPr marL="0" indent="0" algn="ctr">
              <a:buNone/>
            </a:pPr>
            <a:r>
              <a:rPr lang="fr-FR" sz="1800" dirty="0">
                <a:latin typeface="Arial" panose="020B0604020202020204" pitchFamily="34" charset="0"/>
              </a:rPr>
              <a:t>Permettre aux sages-femmes d'enseigner la physiologie, de mener des recherches concernant la maïeutique, d’encadrer les étudiants tout en continuant leur activité clinique</a:t>
            </a:r>
          </a:p>
          <a:p>
            <a:pPr marL="0" indent="0" algn="ctr">
              <a:lnSpc>
                <a:spcPct val="107000"/>
              </a:lnSpc>
              <a:spcBef>
                <a:spcPts val="800"/>
              </a:spcBef>
              <a:spcAft>
                <a:spcPts val="600"/>
              </a:spcAft>
              <a:buNone/>
            </a:pPr>
            <a:endParaRPr lang="fr-FR" sz="1800" dirty="0">
              <a:solidFill>
                <a:srgbClr val="2E3191"/>
              </a:solidFill>
              <a:effectLst/>
              <a:latin typeface="Arial" panose="020B0604020202020204" pitchFamily="34" charset="0"/>
              <a:ea typeface="Calibri" panose="020F0502020204030204" pitchFamily="34" charset="0"/>
            </a:endParaRPr>
          </a:p>
          <a:p>
            <a:pPr marL="0" indent="0">
              <a:buNone/>
            </a:pPr>
            <a:endParaRPr lang="fr-FR" sz="2800" dirty="0"/>
          </a:p>
        </p:txBody>
      </p:sp>
    </p:spTree>
    <p:extLst>
      <p:ext uri="{BB962C8B-B14F-4D97-AF65-F5344CB8AC3E}">
        <p14:creationId xmlns:p14="http://schemas.microsoft.com/office/powerpoint/2010/main" val="3974534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299727"/>
            <a:ext cx="9601200" cy="876300"/>
          </a:xfrm>
        </p:spPr>
        <p:txBody>
          <a:bodyPr>
            <a:noAutofit/>
          </a:bodyPr>
          <a:lstStyle/>
          <a:p>
            <a:r>
              <a:rPr lang="fr-FR" sz="3200" b="1" dirty="0">
                <a:solidFill>
                  <a:srgbClr val="EE3477"/>
                </a:solidFill>
              </a:rPr>
              <a:t>AXE 3 : Améliorer les parcours de soins </a:t>
            </a:r>
            <a:endParaRPr lang="fr-FR" sz="3200" dirty="0"/>
          </a:p>
        </p:txBody>
      </p:sp>
      <p:sp>
        <p:nvSpPr>
          <p:cNvPr id="3" name="Espace réservé du contenu 2"/>
          <p:cNvSpPr>
            <a:spLocks noGrp="1"/>
          </p:cNvSpPr>
          <p:nvPr>
            <p:ph idx="1"/>
          </p:nvPr>
        </p:nvSpPr>
        <p:spPr>
          <a:xfrm>
            <a:off x="1371600" y="850107"/>
            <a:ext cx="9601200" cy="5467294"/>
          </a:xfrm>
        </p:spPr>
        <p:txBody>
          <a:bodyPr>
            <a:normAutofit/>
          </a:bodyPr>
          <a:lstStyle/>
          <a:p>
            <a:pPr marL="0" indent="0" algn="ctr">
              <a:lnSpc>
                <a:spcPct val="120000"/>
              </a:lnSpc>
              <a:spcBef>
                <a:spcPts val="300"/>
              </a:spcBef>
              <a:spcAft>
                <a:spcPts val="300"/>
              </a:spcAft>
              <a:buNone/>
            </a:pPr>
            <a:r>
              <a:rPr lang="fr-FR" sz="1800" b="1" dirty="0">
                <a:solidFill>
                  <a:srgbClr val="EE3477"/>
                </a:solidFill>
                <a:effectLst/>
                <a:latin typeface="Arial" panose="020B0604020202020204" pitchFamily="34" charset="0"/>
                <a:ea typeface="Calibri" panose="020F0502020204030204" pitchFamily="34" charset="0"/>
              </a:rPr>
              <a:t>DEVELOPPER UN PARCOURS PERINATAL PERSONNALISE, COORDONNE ET CENTRE SUR LA FEMME DANS LE CADRE D’UNE APPROCHE GLOBALE</a:t>
            </a:r>
          </a:p>
          <a:p>
            <a:pPr algn="ctr">
              <a:lnSpc>
                <a:spcPct val="120000"/>
              </a:lnSpc>
              <a:spcBef>
                <a:spcPts val="300"/>
              </a:spcBef>
              <a:spcAft>
                <a:spcPts val="300"/>
              </a:spcAft>
            </a:pPr>
            <a:r>
              <a:rPr lang="fr-FR" sz="1800" b="1" dirty="0">
                <a:solidFill>
                  <a:srgbClr val="2E3191"/>
                </a:solidFill>
                <a:effectLst/>
                <a:latin typeface="Arial" panose="020B0604020202020204" pitchFamily="34" charset="0"/>
                <a:ea typeface="Calibri" panose="020F0502020204030204" pitchFamily="34" charset="0"/>
              </a:rPr>
              <a:t>Proposition n°8 : </a:t>
            </a:r>
          </a:p>
          <a:p>
            <a:pPr marL="0" indent="0" algn="ctr">
              <a:lnSpc>
                <a:spcPct val="120000"/>
              </a:lnSpc>
              <a:spcBef>
                <a:spcPts val="300"/>
              </a:spcBef>
              <a:spcAft>
                <a:spcPts val="300"/>
              </a:spcAft>
              <a:buNone/>
            </a:pPr>
            <a:r>
              <a:rPr lang="fr-FR" sz="1800" dirty="0">
                <a:solidFill>
                  <a:srgbClr val="2E3191"/>
                </a:solidFill>
                <a:effectLst/>
                <a:latin typeface="Arial" panose="020B0604020202020204" pitchFamily="34" charset="0"/>
                <a:ea typeface="Calibri" panose="020F0502020204030204" pitchFamily="34" charset="0"/>
              </a:rPr>
              <a:t>Faire de la sage-femme référente la garante d’un parcours coordonné et personnalisé</a:t>
            </a:r>
          </a:p>
          <a:p>
            <a:pPr algn="ctr">
              <a:lnSpc>
                <a:spcPct val="120000"/>
              </a:lnSpc>
              <a:spcBef>
                <a:spcPts val="300"/>
              </a:spcBef>
              <a:spcAft>
                <a:spcPts val="300"/>
              </a:spcAft>
            </a:pPr>
            <a:r>
              <a:rPr lang="fr-FR" sz="1800" b="1" dirty="0">
                <a:solidFill>
                  <a:srgbClr val="2E3191"/>
                </a:solidFill>
                <a:effectLst/>
                <a:latin typeface="Arial" panose="020B0604020202020204" pitchFamily="34" charset="0"/>
                <a:ea typeface="Calibri" panose="020F0502020204030204" pitchFamily="34" charset="0"/>
              </a:rPr>
              <a:t>Proposition n°9 : </a:t>
            </a:r>
          </a:p>
          <a:p>
            <a:pPr marL="0" indent="0" algn="ctr">
              <a:lnSpc>
                <a:spcPct val="120000"/>
              </a:lnSpc>
              <a:spcBef>
                <a:spcPts val="300"/>
              </a:spcBef>
              <a:spcAft>
                <a:spcPts val="300"/>
              </a:spcAft>
              <a:buNone/>
            </a:pPr>
            <a:r>
              <a:rPr lang="fr-FR" sz="1800" dirty="0">
                <a:solidFill>
                  <a:srgbClr val="2E3191"/>
                </a:solidFill>
                <a:effectLst/>
                <a:latin typeface="Arial" panose="020B0604020202020204" pitchFamily="34" charset="0"/>
                <a:ea typeface="Calibri" panose="020F0502020204030204" pitchFamily="34" charset="0"/>
              </a:rPr>
              <a:t>Construire le parcours de chaque femme à partir de l’EPP et de la consultation médicale d’orientation et développer la consultation pré-conceptionnelle </a:t>
            </a:r>
          </a:p>
          <a:p>
            <a:pPr algn="ctr">
              <a:lnSpc>
                <a:spcPct val="120000"/>
              </a:lnSpc>
              <a:spcBef>
                <a:spcPts val="300"/>
              </a:spcBef>
              <a:spcAft>
                <a:spcPts val="300"/>
              </a:spcAft>
            </a:pPr>
            <a:r>
              <a:rPr lang="fr-FR" sz="1800" b="1" dirty="0">
                <a:solidFill>
                  <a:srgbClr val="2E3191"/>
                </a:solidFill>
                <a:effectLst/>
                <a:latin typeface="Arial" panose="020B0604020202020204" pitchFamily="34" charset="0"/>
                <a:ea typeface="Calibri" panose="020F0502020204030204" pitchFamily="34" charset="0"/>
              </a:rPr>
              <a:t>Proposition n°10 :</a:t>
            </a:r>
          </a:p>
          <a:p>
            <a:pPr marL="0" indent="0" algn="ctr">
              <a:lnSpc>
                <a:spcPct val="120000"/>
              </a:lnSpc>
              <a:spcBef>
                <a:spcPts val="300"/>
              </a:spcBef>
              <a:spcAft>
                <a:spcPts val="300"/>
              </a:spcAft>
              <a:buNone/>
            </a:pPr>
            <a:r>
              <a:rPr lang="fr-FR" sz="1800" dirty="0">
                <a:solidFill>
                  <a:srgbClr val="2E3191"/>
                </a:solidFill>
                <a:effectLst/>
                <a:latin typeface="Arial" panose="020B0604020202020204" pitchFamily="34" charset="0"/>
                <a:ea typeface="Calibri" panose="020F0502020204030204" pitchFamily="34" charset="0"/>
              </a:rPr>
              <a:t>Organiser la prise en charge des femmes au travers de l’« engagement maternité » intégré au projet de santé de chaque territoire</a:t>
            </a:r>
          </a:p>
          <a:p>
            <a:pPr algn="ctr">
              <a:lnSpc>
                <a:spcPct val="120000"/>
              </a:lnSpc>
              <a:spcBef>
                <a:spcPts val="300"/>
              </a:spcBef>
              <a:spcAft>
                <a:spcPts val="300"/>
              </a:spcAft>
            </a:pPr>
            <a:r>
              <a:rPr lang="fr-FR" sz="1800" b="1" dirty="0">
                <a:solidFill>
                  <a:srgbClr val="2E3191"/>
                </a:solidFill>
                <a:effectLst/>
                <a:latin typeface="Arial" panose="020B0604020202020204" pitchFamily="34" charset="0"/>
                <a:ea typeface="Calibri" panose="020F0502020204030204" pitchFamily="34" charset="0"/>
              </a:rPr>
              <a:t>Proposition n°11 : </a:t>
            </a:r>
          </a:p>
          <a:p>
            <a:pPr marL="0" indent="0" algn="ctr">
              <a:lnSpc>
                <a:spcPct val="120000"/>
              </a:lnSpc>
              <a:spcBef>
                <a:spcPts val="300"/>
              </a:spcBef>
              <a:spcAft>
                <a:spcPts val="300"/>
              </a:spcAft>
              <a:buNone/>
            </a:pPr>
            <a:r>
              <a:rPr lang="fr-FR" sz="1800" dirty="0">
                <a:solidFill>
                  <a:srgbClr val="2E3191"/>
                </a:solidFill>
                <a:effectLst/>
                <a:latin typeface="Arial" panose="020B0604020202020204" pitchFamily="34" charset="0"/>
                <a:ea typeface="Calibri" panose="020F0502020204030204" pitchFamily="34" charset="0"/>
              </a:rPr>
              <a:t>Renforcer le lien ville-hôpital en créant de véritables parcours coordonnés pour les femmes enceintes au sein de chaque territoire</a:t>
            </a:r>
          </a:p>
          <a:p>
            <a:pPr marL="0" indent="0" algn="ctr">
              <a:lnSpc>
                <a:spcPct val="120000"/>
              </a:lnSpc>
              <a:spcBef>
                <a:spcPts val="300"/>
              </a:spcBef>
              <a:spcAft>
                <a:spcPts val="300"/>
              </a:spcAft>
              <a:buNone/>
            </a:pPr>
            <a:endParaRPr lang="fr-FR" sz="1800" dirty="0">
              <a:solidFill>
                <a:srgbClr val="2E3191"/>
              </a:solidFill>
              <a:effectLst/>
              <a:latin typeface="Arial" panose="020B0604020202020204" pitchFamily="34" charset="0"/>
              <a:ea typeface="Calibri" panose="020F0502020204030204" pitchFamily="34" charset="0"/>
            </a:endParaRPr>
          </a:p>
          <a:p>
            <a:pPr marL="0" indent="0" algn="ctr">
              <a:lnSpc>
                <a:spcPct val="120000"/>
              </a:lnSpc>
              <a:spcBef>
                <a:spcPts val="300"/>
              </a:spcBef>
              <a:spcAft>
                <a:spcPts val="300"/>
              </a:spcAft>
              <a:buNone/>
            </a:pPr>
            <a:endParaRPr lang="fr-FR" sz="1800" dirty="0">
              <a:solidFill>
                <a:srgbClr val="2E3191"/>
              </a:solidFill>
              <a:effectLst/>
              <a:latin typeface="Arial" panose="020B0604020202020204" pitchFamily="34" charset="0"/>
              <a:ea typeface="Calibri" panose="020F0502020204030204" pitchFamily="34" charset="0"/>
            </a:endParaRPr>
          </a:p>
          <a:p>
            <a:pPr marL="0" indent="0" algn="ctr">
              <a:lnSpc>
                <a:spcPct val="120000"/>
              </a:lnSpc>
              <a:spcBef>
                <a:spcPts val="300"/>
              </a:spcBef>
              <a:spcAft>
                <a:spcPts val="300"/>
              </a:spcAft>
              <a:buNone/>
            </a:pPr>
            <a:endParaRPr lang="fr-FR" sz="1800" dirty="0">
              <a:solidFill>
                <a:srgbClr val="2E3191"/>
              </a:solidFill>
              <a:effectLst/>
              <a:latin typeface="Arial" panose="020B0604020202020204" pitchFamily="34" charset="0"/>
              <a:ea typeface="Calibri" panose="020F0502020204030204" pitchFamily="34" charset="0"/>
            </a:endParaRPr>
          </a:p>
          <a:p>
            <a:pPr marL="0" indent="0" algn="ctr">
              <a:lnSpc>
                <a:spcPct val="120000"/>
              </a:lnSpc>
              <a:spcBef>
                <a:spcPts val="300"/>
              </a:spcBef>
              <a:spcAft>
                <a:spcPts val="300"/>
              </a:spcAft>
              <a:buNone/>
            </a:pPr>
            <a:endParaRPr lang="fr-FR" sz="1800" dirty="0">
              <a:solidFill>
                <a:srgbClr val="2E3191"/>
              </a:solidFill>
              <a:effectLst/>
              <a:latin typeface="Arial" panose="020B0604020202020204" pitchFamily="34" charset="0"/>
              <a:ea typeface="Calibri" panose="020F0502020204030204" pitchFamily="34" charset="0"/>
            </a:endParaRPr>
          </a:p>
          <a:p>
            <a:pPr marL="0" indent="0" algn="ctr">
              <a:lnSpc>
                <a:spcPct val="120000"/>
              </a:lnSpc>
              <a:spcBef>
                <a:spcPts val="300"/>
              </a:spcBef>
              <a:spcAft>
                <a:spcPts val="300"/>
              </a:spcAft>
              <a:buNone/>
            </a:pPr>
            <a:endParaRPr lang="fr-FR" sz="1800" dirty="0">
              <a:solidFill>
                <a:srgbClr val="2E3191"/>
              </a:solidFill>
              <a:effectLst/>
              <a:latin typeface="Arial" panose="020B0604020202020204" pitchFamily="34" charset="0"/>
              <a:ea typeface="Calibri" panose="020F0502020204030204" pitchFamily="34" charset="0"/>
            </a:endParaRPr>
          </a:p>
          <a:p>
            <a:pPr marL="0" indent="0">
              <a:lnSpc>
                <a:spcPct val="120000"/>
              </a:lnSpc>
              <a:spcBef>
                <a:spcPts val="300"/>
              </a:spcBef>
              <a:spcAft>
                <a:spcPts val="300"/>
              </a:spcAft>
              <a:buNone/>
            </a:pPr>
            <a:endParaRPr lang="fr-FR" sz="3200" dirty="0"/>
          </a:p>
        </p:txBody>
      </p:sp>
    </p:spTree>
    <p:extLst>
      <p:ext uri="{BB962C8B-B14F-4D97-AF65-F5344CB8AC3E}">
        <p14:creationId xmlns:p14="http://schemas.microsoft.com/office/powerpoint/2010/main" val="3635463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299727"/>
            <a:ext cx="9601200" cy="876300"/>
          </a:xfrm>
        </p:spPr>
        <p:txBody>
          <a:bodyPr>
            <a:noAutofit/>
          </a:bodyPr>
          <a:lstStyle/>
          <a:p>
            <a:r>
              <a:rPr lang="fr-FR" sz="3200" b="1" dirty="0">
                <a:solidFill>
                  <a:srgbClr val="EE3477"/>
                </a:solidFill>
              </a:rPr>
              <a:t>AXE 3 : Améliorer les parcours de soins </a:t>
            </a:r>
            <a:endParaRPr lang="fr-FR" sz="3200" dirty="0"/>
          </a:p>
        </p:txBody>
      </p:sp>
      <p:sp>
        <p:nvSpPr>
          <p:cNvPr id="3" name="Espace réservé du contenu 2"/>
          <p:cNvSpPr>
            <a:spLocks noGrp="1"/>
          </p:cNvSpPr>
          <p:nvPr>
            <p:ph idx="1"/>
          </p:nvPr>
        </p:nvSpPr>
        <p:spPr>
          <a:xfrm>
            <a:off x="1371600" y="850107"/>
            <a:ext cx="9601200" cy="5467294"/>
          </a:xfrm>
        </p:spPr>
        <p:txBody>
          <a:bodyPr>
            <a:normAutofit/>
          </a:bodyPr>
          <a:lstStyle/>
          <a:p>
            <a:pPr marL="0" indent="0" algn="ctr">
              <a:lnSpc>
                <a:spcPct val="120000"/>
              </a:lnSpc>
              <a:spcBef>
                <a:spcPts val="300"/>
              </a:spcBef>
              <a:spcAft>
                <a:spcPts val="300"/>
              </a:spcAft>
              <a:buNone/>
            </a:pPr>
            <a:r>
              <a:rPr lang="fr-FR" sz="1800" b="1" dirty="0">
                <a:solidFill>
                  <a:srgbClr val="EE3477"/>
                </a:solidFill>
                <a:effectLst/>
                <a:latin typeface="Arial" panose="020B0604020202020204" pitchFamily="34" charset="0"/>
                <a:ea typeface="Calibri" panose="020F0502020204030204" pitchFamily="34" charset="0"/>
              </a:rPr>
              <a:t>DEVELOPPER UN PARCOURS PERINATAL PERSONNALISE, COORDONNE ET CENTRE SUR LA FEMME DANS LE CADRE D’UNE APPROCHE GLOBALE</a:t>
            </a:r>
          </a:p>
          <a:p>
            <a:pPr algn="ctr">
              <a:lnSpc>
                <a:spcPct val="120000"/>
              </a:lnSpc>
              <a:spcBef>
                <a:spcPts val="300"/>
              </a:spcBef>
              <a:spcAft>
                <a:spcPts val="300"/>
              </a:spcAft>
            </a:pPr>
            <a:r>
              <a:rPr lang="fr-FR" sz="1800" b="1" dirty="0">
                <a:solidFill>
                  <a:srgbClr val="2E3191"/>
                </a:solidFill>
                <a:effectLst/>
                <a:latin typeface="Arial" panose="020B0604020202020204" pitchFamily="34" charset="0"/>
                <a:ea typeface="Calibri" panose="020F0502020204030204" pitchFamily="34" charset="0"/>
              </a:rPr>
              <a:t>Proposition n°12 :</a:t>
            </a:r>
          </a:p>
          <a:p>
            <a:pPr marL="0" indent="0" algn="ctr">
              <a:lnSpc>
                <a:spcPct val="120000"/>
              </a:lnSpc>
              <a:spcBef>
                <a:spcPts val="300"/>
              </a:spcBef>
              <a:spcAft>
                <a:spcPts val="300"/>
              </a:spcAft>
              <a:buNone/>
            </a:pPr>
            <a:r>
              <a:rPr lang="fr-FR" sz="1800" dirty="0">
                <a:solidFill>
                  <a:srgbClr val="2E3191"/>
                </a:solidFill>
                <a:effectLst/>
                <a:latin typeface="Arial" panose="020B0604020202020204" pitchFamily="34" charset="0"/>
                <a:ea typeface="Calibri" panose="020F0502020204030204" pitchFamily="34" charset="0"/>
              </a:rPr>
              <a:t>Généraliser l’entretien post-natal précoce pour prévenir la dépression du post-partum </a:t>
            </a:r>
          </a:p>
          <a:p>
            <a:pPr algn="ctr">
              <a:lnSpc>
                <a:spcPct val="120000"/>
              </a:lnSpc>
              <a:spcBef>
                <a:spcPts val="300"/>
              </a:spcBef>
              <a:spcAft>
                <a:spcPts val="300"/>
              </a:spcAft>
            </a:pPr>
            <a:r>
              <a:rPr lang="fr-FR" sz="1800" b="1" dirty="0">
                <a:solidFill>
                  <a:srgbClr val="2E3191"/>
                </a:solidFill>
                <a:effectLst/>
                <a:latin typeface="Arial" panose="020B0604020202020204" pitchFamily="34" charset="0"/>
                <a:ea typeface="Calibri" panose="020F0502020204030204" pitchFamily="34" charset="0"/>
              </a:rPr>
              <a:t>Proposition n°13 : </a:t>
            </a:r>
          </a:p>
          <a:p>
            <a:pPr marL="0" indent="0" algn="ctr">
              <a:lnSpc>
                <a:spcPct val="120000"/>
              </a:lnSpc>
              <a:spcBef>
                <a:spcPts val="300"/>
              </a:spcBef>
              <a:spcAft>
                <a:spcPts val="300"/>
              </a:spcAft>
              <a:buNone/>
            </a:pPr>
            <a:r>
              <a:rPr lang="fr-FR" sz="1800" dirty="0">
                <a:solidFill>
                  <a:srgbClr val="2E3191"/>
                </a:solidFill>
                <a:effectLst/>
                <a:latin typeface="Arial" panose="020B0604020202020204" pitchFamily="34" charset="0"/>
                <a:ea typeface="Calibri" panose="020F0502020204030204" pitchFamily="34" charset="0"/>
              </a:rPr>
              <a:t>Développer les alternatives sécurisées aux maternités : généraliser les maisons de naissance, accélérer l’ouverture des plateaux techniques et donner un cadre à l’accouchement accompagné à domicile </a:t>
            </a:r>
          </a:p>
          <a:p>
            <a:pPr algn="ctr">
              <a:lnSpc>
                <a:spcPct val="120000"/>
              </a:lnSpc>
              <a:spcBef>
                <a:spcPts val="300"/>
              </a:spcBef>
              <a:spcAft>
                <a:spcPts val="300"/>
              </a:spcAft>
            </a:pPr>
            <a:r>
              <a:rPr lang="fr-FR" sz="1800" dirty="0">
                <a:solidFill>
                  <a:srgbClr val="2E3191"/>
                </a:solidFill>
                <a:effectLst/>
                <a:latin typeface="Arial" panose="020B0604020202020204" pitchFamily="34" charset="0"/>
                <a:ea typeface="Calibri" panose="020F0502020204030204" pitchFamily="34" charset="0"/>
              </a:rPr>
              <a:t> </a:t>
            </a:r>
            <a:r>
              <a:rPr lang="fr-FR" sz="1800" b="1" dirty="0">
                <a:solidFill>
                  <a:srgbClr val="2E3191"/>
                </a:solidFill>
                <a:effectLst/>
                <a:latin typeface="Arial" panose="020B0604020202020204" pitchFamily="34" charset="0"/>
                <a:ea typeface="Calibri" panose="020F0502020204030204" pitchFamily="34" charset="0"/>
              </a:rPr>
              <a:t>Proposition n°14 : </a:t>
            </a:r>
          </a:p>
          <a:p>
            <a:pPr marL="0" indent="0" algn="ctr">
              <a:lnSpc>
                <a:spcPct val="120000"/>
              </a:lnSpc>
              <a:spcBef>
                <a:spcPts val="300"/>
              </a:spcBef>
              <a:spcAft>
                <a:spcPts val="300"/>
              </a:spcAft>
              <a:buNone/>
            </a:pPr>
            <a:r>
              <a:rPr lang="fr-FR" sz="1800" dirty="0">
                <a:solidFill>
                  <a:srgbClr val="2E3191"/>
                </a:solidFill>
                <a:effectLst/>
                <a:latin typeface="Arial" panose="020B0604020202020204" pitchFamily="34" charset="0"/>
                <a:ea typeface="Calibri" panose="020F0502020204030204" pitchFamily="34" charset="0"/>
              </a:rPr>
              <a:t>Renforcer les effectifs sages-femmes pour les activités non programmées en gynécologie obstétrique </a:t>
            </a:r>
          </a:p>
          <a:p>
            <a:pPr algn="ctr">
              <a:lnSpc>
                <a:spcPct val="120000"/>
              </a:lnSpc>
              <a:spcBef>
                <a:spcPts val="300"/>
              </a:spcBef>
              <a:spcAft>
                <a:spcPts val="300"/>
              </a:spcAft>
            </a:pPr>
            <a:r>
              <a:rPr lang="fr-FR" sz="1800" b="1" dirty="0">
                <a:solidFill>
                  <a:srgbClr val="2E3191"/>
                </a:solidFill>
                <a:effectLst/>
                <a:latin typeface="Arial" panose="020B0604020202020204" pitchFamily="34" charset="0"/>
                <a:ea typeface="Calibri" panose="020F0502020204030204" pitchFamily="34" charset="0"/>
              </a:rPr>
              <a:t>Proposition n°15 : </a:t>
            </a:r>
          </a:p>
          <a:p>
            <a:pPr marL="0" indent="0" algn="ctr">
              <a:lnSpc>
                <a:spcPct val="120000"/>
              </a:lnSpc>
              <a:spcBef>
                <a:spcPts val="300"/>
              </a:spcBef>
              <a:spcAft>
                <a:spcPts val="300"/>
              </a:spcAft>
              <a:buNone/>
            </a:pPr>
            <a:r>
              <a:rPr lang="fr-FR" sz="1800" dirty="0">
                <a:solidFill>
                  <a:srgbClr val="2E3191"/>
                </a:solidFill>
                <a:effectLst/>
                <a:latin typeface="Arial" panose="020B0604020202020204" pitchFamily="34" charset="0"/>
                <a:ea typeface="Calibri" panose="020F0502020204030204" pitchFamily="34" charset="0"/>
              </a:rPr>
              <a:t>Moderniser le financement de la périnatalité pour faire évoluer les prises en charge</a:t>
            </a:r>
          </a:p>
          <a:p>
            <a:pPr marL="0" indent="0" algn="ctr">
              <a:lnSpc>
                <a:spcPct val="120000"/>
              </a:lnSpc>
              <a:spcBef>
                <a:spcPts val="300"/>
              </a:spcBef>
              <a:spcAft>
                <a:spcPts val="300"/>
              </a:spcAft>
              <a:buNone/>
            </a:pPr>
            <a:endParaRPr lang="fr-FR" sz="1800" dirty="0">
              <a:solidFill>
                <a:srgbClr val="2E3191"/>
              </a:solidFill>
              <a:effectLst/>
              <a:latin typeface="Arial" panose="020B0604020202020204" pitchFamily="34" charset="0"/>
              <a:ea typeface="Calibri" panose="020F0502020204030204" pitchFamily="34" charset="0"/>
            </a:endParaRPr>
          </a:p>
          <a:p>
            <a:pPr marL="0" indent="0" algn="ctr">
              <a:lnSpc>
                <a:spcPct val="120000"/>
              </a:lnSpc>
              <a:spcBef>
                <a:spcPts val="300"/>
              </a:spcBef>
              <a:spcAft>
                <a:spcPts val="300"/>
              </a:spcAft>
              <a:buNone/>
            </a:pPr>
            <a:endParaRPr lang="fr-FR" sz="1800" dirty="0">
              <a:solidFill>
                <a:srgbClr val="2E3191"/>
              </a:solidFill>
              <a:effectLst/>
              <a:latin typeface="Arial" panose="020B0604020202020204" pitchFamily="34" charset="0"/>
              <a:ea typeface="Calibri" panose="020F0502020204030204" pitchFamily="34" charset="0"/>
            </a:endParaRPr>
          </a:p>
          <a:p>
            <a:pPr marL="0" indent="0" algn="ctr">
              <a:lnSpc>
                <a:spcPct val="120000"/>
              </a:lnSpc>
              <a:spcBef>
                <a:spcPts val="300"/>
              </a:spcBef>
              <a:spcAft>
                <a:spcPts val="300"/>
              </a:spcAft>
              <a:buNone/>
            </a:pPr>
            <a:endParaRPr lang="fr-FR" sz="1800" dirty="0">
              <a:solidFill>
                <a:srgbClr val="2E3191"/>
              </a:solidFill>
              <a:effectLst/>
              <a:latin typeface="Arial" panose="020B0604020202020204" pitchFamily="34" charset="0"/>
              <a:ea typeface="Calibri" panose="020F0502020204030204" pitchFamily="34" charset="0"/>
            </a:endParaRPr>
          </a:p>
          <a:p>
            <a:pPr marL="0" indent="0" algn="ctr">
              <a:lnSpc>
                <a:spcPct val="120000"/>
              </a:lnSpc>
              <a:spcBef>
                <a:spcPts val="300"/>
              </a:spcBef>
              <a:spcAft>
                <a:spcPts val="300"/>
              </a:spcAft>
              <a:buNone/>
            </a:pPr>
            <a:endParaRPr lang="fr-FR" sz="1800" dirty="0">
              <a:solidFill>
                <a:srgbClr val="2E3191"/>
              </a:solidFill>
              <a:effectLst/>
              <a:latin typeface="Arial" panose="020B0604020202020204" pitchFamily="34" charset="0"/>
              <a:ea typeface="Calibri" panose="020F0502020204030204" pitchFamily="34" charset="0"/>
            </a:endParaRPr>
          </a:p>
          <a:p>
            <a:pPr marL="0" indent="0" algn="ctr">
              <a:lnSpc>
                <a:spcPct val="120000"/>
              </a:lnSpc>
              <a:spcBef>
                <a:spcPts val="300"/>
              </a:spcBef>
              <a:spcAft>
                <a:spcPts val="300"/>
              </a:spcAft>
              <a:buNone/>
            </a:pPr>
            <a:endParaRPr lang="fr-FR" sz="1800" dirty="0">
              <a:solidFill>
                <a:srgbClr val="2E3191"/>
              </a:solidFill>
              <a:effectLst/>
              <a:latin typeface="Arial" panose="020B0604020202020204" pitchFamily="34" charset="0"/>
              <a:ea typeface="Calibri" panose="020F0502020204030204" pitchFamily="34" charset="0"/>
            </a:endParaRPr>
          </a:p>
          <a:p>
            <a:pPr marL="0" indent="0" algn="ctr">
              <a:lnSpc>
                <a:spcPct val="120000"/>
              </a:lnSpc>
              <a:spcBef>
                <a:spcPts val="300"/>
              </a:spcBef>
              <a:spcAft>
                <a:spcPts val="300"/>
              </a:spcAft>
              <a:buNone/>
            </a:pPr>
            <a:endParaRPr lang="fr-FR" sz="1800" dirty="0">
              <a:solidFill>
                <a:srgbClr val="2E3191"/>
              </a:solidFill>
              <a:effectLst/>
              <a:latin typeface="Arial" panose="020B0604020202020204" pitchFamily="34" charset="0"/>
              <a:ea typeface="Calibri" panose="020F0502020204030204" pitchFamily="34" charset="0"/>
            </a:endParaRPr>
          </a:p>
          <a:p>
            <a:pPr marL="0" indent="0">
              <a:lnSpc>
                <a:spcPct val="120000"/>
              </a:lnSpc>
              <a:spcBef>
                <a:spcPts val="300"/>
              </a:spcBef>
              <a:spcAft>
                <a:spcPts val="300"/>
              </a:spcAft>
              <a:buNone/>
            </a:pPr>
            <a:endParaRPr lang="fr-FR" sz="3200" dirty="0"/>
          </a:p>
        </p:txBody>
      </p:sp>
    </p:spTree>
    <p:extLst>
      <p:ext uri="{BB962C8B-B14F-4D97-AF65-F5344CB8AC3E}">
        <p14:creationId xmlns:p14="http://schemas.microsoft.com/office/powerpoint/2010/main" val="3157767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299727"/>
            <a:ext cx="9601200" cy="876300"/>
          </a:xfrm>
        </p:spPr>
        <p:txBody>
          <a:bodyPr>
            <a:noAutofit/>
          </a:bodyPr>
          <a:lstStyle/>
          <a:p>
            <a:r>
              <a:rPr lang="fr-FR" sz="3200" b="1" dirty="0">
                <a:solidFill>
                  <a:srgbClr val="EE3477"/>
                </a:solidFill>
              </a:rPr>
              <a:t>AXE 3 : Améliorer les parcours de soins </a:t>
            </a:r>
            <a:endParaRPr lang="fr-FR" sz="3200" dirty="0"/>
          </a:p>
        </p:txBody>
      </p:sp>
      <p:sp>
        <p:nvSpPr>
          <p:cNvPr id="3" name="Espace réservé du contenu 2"/>
          <p:cNvSpPr>
            <a:spLocks noGrp="1"/>
          </p:cNvSpPr>
          <p:nvPr>
            <p:ph idx="1"/>
          </p:nvPr>
        </p:nvSpPr>
        <p:spPr>
          <a:xfrm>
            <a:off x="1460091" y="1889868"/>
            <a:ext cx="9601200" cy="5467294"/>
          </a:xfrm>
        </p:spPr>
        <p:txBody>
          <a:bodyPr>
            <a:normAutofit/>
          </a:bodyPr>
          <a:lstStyle/>
          <a:p>
            <a:pPr marL="0" indent="0" algn="ctr">
              <a:lnSpc>
                <a:spcPct val="120000"/>
              </a:lnSpc>
              <a:spcBef>
                <a:spcPts val="300"/>
              </a:spcBef>
              <a:spcAft>
                <a:spcPts val="300"/>
              </a:spcAft>
              <a:buNone/>
            </a:pPr>
            <a:r>
              <a:rPr lang="fr-FR" sz="1800" b="1" dirty="0">
                <a:solidFill>
                  <a:srgbClr val="EE3477"/>
                </a:solidFill>
                <a:effectLst/>
                <a:latin typeface="Arial" panose="020B0604020202020204" pitchFamily="34" charset="0"/>
                <a:ea typeface="Calibri" panose="020F0502020204030204" pitchFamily="34" charset="0"/>
              </a:rPr>
              <a:t>METTRE LA SAGE-FEMME AU CŒUR DES PARCOURS DE SANTE GENESIQUE</a:t>
            </a:r>
          </a:p>
          <a:p>
            <a:pPr algn="ctr">
              <a:lnSpc>
                <a:spcPct val="107000"/>
              </a:lnSpc>
              <a:spcBef>
                <a:spcPts val="800"/>
              </a:spcBef>
              <a:spcAft>
                <a:spcPts val="600"/>
              </a:spcAft>
            </a:pPr>
            <a:r>
              <a:rPr lang="fr-FR" sz="1800" b="1" dirty="0">
                <a:solidFill>
                  <a:srgbClr val="2E3191"/>
                </a:solidFill>
                <a:effectLst/>
                <a:latin typeface="Arial" panose="020B0604020202020204" pitchFamily="34" charset="0"/>
                <a:ea typeface="Calibri" panose="020F0502020204030204" pitchFamily="34" charset="0"/>
              </a:rPr>
              <a:t>Proposition n°16 :</a:t>
            </a:r>
          </a:p>
          <a:p>
            <a:pPr algn="ctr">
              <a:lnSpc>
                <a:spcPct val="107000"/>
              </a:lnSpc>
              <a:spcBef>
                <a:spcPts val="800"/>
              </a:spcBef>
              <a:spcAft>
                <a:spcPts val="600"/>
              </a:spcAft>
            </a:pPr>
            <a:r>
              <a:rPr lang="fr-FR" sz="1800" dirty="0">
                <a:solidFill>
                  <a:srgbClr val="2E3191"/>
                </a:solidFill>
                <a:effectLst/>
                <a:latin typeface="Arial" panose="020B0604020202020204" pitchFamily="34" charset="0"/>
                <a:ea typeface="Calibri" panose="020F0502020204030204" pitchFamily="34" charset="0"/>
              </a:rPr>
              <a:t>Faire de la sage-femme un acteur incontournable de la santé génésique </a:t>
            </a:r>
          </a:p>
          <a:p>
            <a:pPr algn="ctr">
              <a:lnSpc>
                <a:spcPct val="107000"/>
              </a:lnSpc>
              <a:spcBef>
                <a:spcPts val="800"/>
              </a:spcBef>
              <a:spcAft>
                <a:spcPts val="600"/>
              </a:spcAft>
            </a:pPr>
            <a:r>
              <a:rPr lang="fr-FR" sz="1800" b="1" dirty="0">
                <a:solidFill>
                  <a:srgbClr val="2E3191"/>
                </a:solidFill>
                <a:effectLst/>
                <a:latin typeface="Arial" panose="020B0604020202020204" pitchFamily="34" charset="0"/>
                <a:ea typeface="Calibri" panose="020F0502020204030204" pitchFamily="34" charset="0"/>
              </a:rPr>
              <a:t>Proposition n°17 :</a:t>
            </a:r>
          </a:p>
          <a:p>
            <a:pPr marL="0" indent="0" algn="ctr">
              <a:lnSpc>
                <a:spcPct val="107000"/>
              </a:lnSpc>
              <a:spcBef>
                <a:spcPts val="800"/>
              </a:spcBef>
              <a:spcAft>
                <a:spcPts val="600"/>
              </a:spcAft>
              <a:buNone/>
            </a:pPr>
            <a:r>
              <a:rPr lang="fr-FR" sz="1800" dirty="0">
                <a:solidFill>
                  <a:srgbClr val="2E3191"/>
                </a:solidFill>
                <a:effectLst/>
                <a:latin typeface="Arial" panose="020B0604020202020204" pitchFamily="34" charset="0"/>
                <a:ea typeface="Calibri" panose="020F0502020204030204" pitchFamily="34" charset="0"/>
              </a:rPr>
              <a:t>Développer des schémas de santé génésique dans les territoires</a:t>
            </a:r>
          </a:p>
          <a:p>
            <a:pPr algn="ctr">
              <a:lnSpc>
                <a:spcPct val="107000"/>
              </a:lnSpc>
              <a:spcBef>
                <a:spcPts val="800"/>
              </a:spcBef>
              <a:spcAft>
                <a:spcPts val="600"/>
              </a:spcAft>
            </a:pPr>
            <a:r>
              <a:rPr lang="fr-FR" sz="1800" b="1" dirty="0">
                <a:solidFill>
                  <a:srgbClr val="2E3191"/>
                </a:solidFill>
                <a:effectLst/>
                <a:latin typeface="Arial" panose="020B0604020202020204" pitchFamily="34" charset="0"/>
                <a:ea typeface="Calibri" panose="020F0502020204030204" pitchFamily="34" charset="0"/>
              </a:rPr>
              <a:t>Proposition n°18 : </a:t>
            </a:r>
          </a:p>
          <a:p>
            <a:pPr marL="0" indent="0" algn="ctr">
              <a:lnSpc>
                <a:spcPct val="107000"/>
              </a:lnSpc>
              <a:spcBef>
                <a:spcPts val="800"/>
              </a:spcBef>
              <a:spcAft>
                <a:spcPts val="600"/>
              </a:spcAft>
              <a:buNone/>
            </a:pPr>
            <a:r>
              <a:rPr lang="fr-FR" sz="1800" dirty="0">
                <a:solidFill>
                  <a:srgbClr val="2E3191"/>
                </a:solidFill>
                <a:effectLst/>
                <a:latin typeface="Arial" panose="020B0604020202020204" pitchFamily="34" charset="0"/>
                <a:ea typeface="Calibri" panose="020F0502020204030204" pitchFamily="34" charset="0"/>
              </a:rPr>
              <a:t>Création d’une consultation sexuelle longue pour tous les adolescents</a:t>
            </a:r>
          </a:p>
          <a:p>
            <a:pPr marL="0" indent="0" algn="ctr">
              <a:lnSpc>
                <a:spcPct val="120000"/>
              </a:lnSpc>
              <a:spcBef>
                <a:spcPts val="300"/>
              </a:spcBef>
              <a:spcAft>
                <a:spcPts val="300"/>
              </a:spcAft>
              <a:buNone/>
            </a:pPr>
            <a:endParaRPr lang="fr-FR" sz="1800" dirty="0">
              <a:solidFill>
                <a:srgbClr val="2E3191"/>
              </a:solidFill>
              <a:effectLst/>
              <a:latin typeface="Arial" panose="020B0604020202020204" pitchFamily="34" charset="0"/>
              <a:ea typeface="Calibri" panose="020F0502020204030204" pitchFamily="34" charset="0"/>
            </a:endParaRPr>
          </a:p>
          <a:p>
            <a:pPr marL="0" indent="0" algn="ctr">
              <a:lnSpc>
                <a:spcPct val="120000"/>
              </a:lnSpc>
              <a:spcBef>
                <a:spcPts val="300"/>
              </a:spcBef>
              <a:spcAft>
                <a:spcPts val="300"/>
              </a:spcAft>
              <a:buNone/>
            </a:pPr>
            <a:endParaRPr lang="fr-FR" sz="1800" dirty="0">
              <a:solidFill>
                <a:srgbClr val="2E3191"/>
              </a:solidFill>
              <a:effectLst/>
              <a:latin typeface="Arial" panose="020B0604020202020204" pitchFamily="34" charset="0"/>
              <a:ea typeface="Calibri" panose="020F0502020204030204" pitchFamily="34" charset="0"/>
            </a:endParaRPr>
          </a:p>
          <a:p>
            <a:pPr marL="0" indent="0" algn="ctr">
              <a:lnSpc>
                <a:spcPct val="120000"/>
              </a:lnSpc>
              <a:spcBef>
                <a:spcPts val="300"/>
              </a:spcBef>
              <a:spcAft>
                <a:spcPts val="300"/>
              </a:spcAft>
              <a:buNone/>
            </a:pPr>
            <a:endParaRPr lang="fr-FR" sz="1800" dirty="0">
              <a:solidFill>
                <a:srgbClr val="2E3191"/>
              </a:solidFill>
              <a:effectLst/>
              <a:latin typeface="Arial" panose="020B0604020202020204" pitchFamily="34" charset="0"/>
              <a:ea typeface="Calibri" panose="020F0502020204030204" pitchFamily="34" charset="0"/>
            </a:endParaRPr>
          </a:p>
          <a:p>
            <a:pPr marL="0" indent="0" algn="ctr">
              <a:lnSpc>
                <a:spcPct val="120000"/>
              </a:lnSpc>
              <a:spcBef>
                <a:spcPts val="300"/>
              </a:spcBef>
              <a:spcAft>
                <a:spcPts val="300"/>
              </a:spcAft>
              <a:buNone/>
            </a:pPr>
            <a:endParaRPr lang="fr-FR" sz="1800" dirty="0">
              <a:solidFill>
                <a:srgbClr val="2E3191"/>
              </a:solidFill>
              <a:effectLst/>
              <a:latin typeface="Arial" panose="020B0604020202020204" pitchFamily="34" charset="0"/>
              <a:ea typeface="Calibri" panose="020F0502020204030204" pitchFamily="34" charset="0"/>
            </a:endParaRPr>
          </a:p>
          <a:p>
            <a:pPr marL="0" indent="0" algn="ctr">
              <a:lnSpc>
                <a:spcPct val="120000"/>
              </a:lnSpc>
              <a:spcBef>
                <a:spcPts val="300"/>
              </a:spcBef>
              <a:spcAft>
                <a:spcPts val="300"/>
              </a:spcAft>
              <a:buNone/>
            </a:pPr>
            <a:endParaRPr lang="fr-FR" sz="1800" dirty="0">
              <a:solidFill>
                <a:srgbClr val="2E3191"/>
              </a:solidFill>
              <a:effectLst/>
              <a:latin typeface="Arial" panose="020B0604020202020204" pitchFamily="34" charset="0"/>
              <a:ea typeface="Calibri" panose="020F0502020204030204" pitchFamily="34" charset="0"/>
            </a:endParaRPr>
          </a:p>
          <a:p>
            <a:pPr marL="0" indent="0" algn="ctr">
              <a:lnSpc>
                <a:spcPct val="120000"/>
              </a:lnSpc>
              <a:spcBef>
                <a:spcPts val="300"/>
              </a:spcBef>
              <a:spcAft>
                <a:spcPts val="300"/>
              </a:spcAft>
              <a:buNone/>
            </a:pPr>
            <a:endParaRPr lang="fr-FR" sz="1800" dirty="0">
              <a:solidFill>
                <a:srgbClr val="2E3191"/>
              </a:solidFill>
              <a:effectLst/>
              <a:latin typeface="Arial" panose="020B0604020202020204" pitchFamily="34" charset="0"/>
              <a:ea typeface="Calibri" panose="020F0502020204030204" pitchFamily="34" charset="0"/>
            </a:endParaRPr>
          </a:p>
          <a:p>
            <a:pPr marL="0" indent="0">
              <a:lnSpc>
                <a:spcPct val="120000"/>
              </a:lnSpc>
              <a:spcBef>
                <a:spcPts val="300"/>
              </a:spcBef>
              <a:spcAft>
                <a:spcPts val="300"/>
              </a:spcAft>
              <a:buNone/>
            </a:pPr>
            <a:endParaRPr lang="fr-FR" sz="3200" dirty="0"/>
          </a:p>
        </p:txBody>
      </p:sp>
    </p:spTree>
    <p:extLst>
      <p:ext uri="{BB962C8B-B14F-4D97-AF65-F5344CB8AC3E}">
        <p14:creationId xmlns:p14="http://schemas.microsoft.com/office/powerpoint/2010/main" val="2407590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71600" y="1513683"/>
            <a:ext cx="10399222" cy="4766195"/>
          </a:xfrm>
        </p:spPr>
        <p:txBody>
          <a:bodyPr vert="horz" lIns="91440" tIns="45720" rIns="91440" bIns="45720" rtlCol="0" anchor="t">
            <a:normAutofit/>
          </a:bodyPr>
          <a:lstStyle/>
          <a:p>
            <a:pPr marL="383540" indent="-383540" algn="just">
              <a:defRPr/>
            </a:pPr>
            <a:r>
              <a:rPr lang="fr-FR" altLang="fr-FR" sz="2400" b="1" cap="all" dirty="0">
                <a:solidFill>
                  <a:srgbClr val="EE3477"/>
                </a:solidFill>
              </a:rPr>
              <a:t>Un constat juste</a:t>
            </a:r>
            <a:endParaRPr lang="fr-FR" sz="2400" b="1" dirty="0"/>
          </a:p>
          <a:p>
            <a:pPr lvl="1" indent="-383540" algn="just">
              <a:defRPr/>
            </a:pPr>
            <a:r>
              <a:rPr lang="fr-FR" altLang="fr-FR" dirty="0">
                <a:solidFill>
                  <a:srgbClr val="000080"/>
                </a:solidFill>
              </a:rPr>
              <a:t>Les rapporteurs soulignent l’ambiguïté du positionnement de la profession et relève les questionnements statutaires en proposant notamment un nouveau statut.</a:t>
            </a:r>
          </a:p>
          <a:p>
            <a:pPr lvl="1" indent="-383540" algn="just">
              <a:defRPr/>
            </a:pPr>
            <a:r>
              <a:rPr lang="fr-FR" altLang="fr-FR" dirty="0">
                <a:solidFill>
                  <a:srgbClr val="000080"/>
                </a:solidFill>
              </a:rPr>
              <a:t>Les problématiques de la périnatalité et notamment l’absence d’évolution des indicateurs sont posés. </a:t>
            </a:r>
          </a:p>
          <a:p>
            <a:pPr lvl="1" indent="-383540" algn="just">
              <a:defRPr/>
            </a:pPr>
            <a:r>
              <a:rPr lang="fr-FR" altLang="fr-FR" dirty="0">
                <a:solidFill>
                  <a:srgbClr val="000080"/>
                </a:solidFill>
              </a:rPr>
              <a:t>Le niveau de rémunération est également pointé et des propositions sont avancées.</a:t>
            </a:r>
            <a:endParaRPr lang="fr-FR" altLang="fr-FR" b="1" cap="all" dirty="0">
              <a:solidFill>
                <a:srgbClr val="EE3477"/>
              </a:solidFill>
            </a:endParaRPr>
          </a:p>
          <a:p>
            <a:pPr marL="383540" indent="-383540" algn="just">
              <a:defRPr/>
            </a:pPr>
            <a:r>
              <a:rPr lang="fr-FR" altLang="fr-FR" sz="2400" b="1" cap="all" dirty="0">
                <a:solidFill>
                  <a:srgbClr val="EE3477"/>
                </a:solidFill>
              </a:rPr>
              <a:t>… mais des propositions peu concrètes…</a:t>
            </a:r>
          </a:p>
          <a:p>
            <a:pPr lvl="1" indent="-383540" algn="just">
              <a:defRPr/>
            </a:pPr>
            <a:r>
              <a:rPr lang="fr-FR" altLang="fr-FR" dirty="0">
                <a:solidFill>
                  <a:srgbClr val="000080"/>
                </a:solidFill>
              </a:rPr>
              <a:t>La plupart des recommandations restent cependant peu concrètes pour répondre à des problématiques majeures telles que la formation continue ou l’absence de titularisation d’un grand nombre de professionnelles.</a:t>
            </a:r>
          </a:p>
          <a:p>
            <a:pPr marL="383540" indent="-383540" algn="just">
              <a:defRPr/>
            </a:pPr>
            <a:r>
              <a:rPr lang="fr-FR" altLang="fr-FR" sz="2400" b="1" cap="all" dirty="0">
                <a:solidFill>
                  <a:srgbClr val="EE3477"/>
                </a:solidFill>
              </a:rPr>
              <a:t>…Et un ton INADAPTE</a:t>
            </a:r>
          </a:p>
          <a:p>
            <a:pPr lvl="1" indent="-383540" algn="just">
              <a:defRPr/>
            </a:pPr>
            <a:r>
              <a:rPr lang="fr-FR" altLang="fr-FR" dirty="0">
                <a:solidFill>
                  <a:srgbClr val="000080"/>
                </a:solidFill>
              </a:rPr>
              <a:t>Un ton paternaliste voire condescendant émaille le rapport. </a:t>
            </a:r>
          </a:p>
          <a:p>
            <a:pPr marL="383540" indent="-383540" algn="just">
              <a:defRPr/>
            </a:pPr>
            <a:endParaRPr lang="fr-FR" altLang="fr-FR" dirty="0">
              <a:solidFill>
                <a:srgbClr val="000080"/>
              </a:solidFill>
            </a:endParaRPr>
          </a:p>
          <a:p>
            <a:pPr marL="530225" lvl="1" indent="0" algn="just">
              <a:buNone/>
              <a:defRPr/>
            </a:pPr>
            <a:endParaRPr lang="fr-FR" altLang="fr-FR" b="1" u="sng" dirty="0">
              <a:solidFill>
                <a:srgbClr val="000080"/>
              </a:solidFill>
            </a:endParaRPr>
          </a:p>
        </p:txBody>
      </p:sp>
      <p:sp>
        <p:nvSpPr>
          <p:cNvPr id="4" name="ZoneTexte 3"/>
          <p:cNvSpPr txBox="1"/>
          <p:nvPr/>
        </p:nvSpPr>
        <p:spPr>
          <a:xfrm>
            <a:off x="241300" y="101600"/>
            <a:ext cx="553998" cy="5562600"/>
          </a:xfrm>
          <a:prstGeom prst="rect">
            <a:avLst/>
          </a:prstGeom>
          <a:noFill/>
        </p:spPr>
        <p:txBody>
          <a:bodyPr vert="vert270" wrap="square" rtlCol="0">
            <a:spAutoFit/>
          </a:bodyPr>
          <a:lstStyle/>
          <a:p>
            <a:r>
              <a:rPr lang="fr-FR" sz="2400" b="1" spc="300">
                <a:solidFill>
                  <a:schemeClr val="bg1"/>
                </a:solidFill>
              </a:rPr>
              <a:t>RAPPORT IGAS</a:t>
            </a:r>
          </a:p>
        </p:txBody>
      </p:sp>
      <p:sp>
        <p:nvSpPr>
          <p:cNvPr id="5" name="Titre 4"/>
          <p:cNvSpPr>
            <a:spLocks noGrp="1"/>
          </p:cNvSpPr>
          <p:nvPr>
            <p:ph type="title"/>
          </p:nvPr>
        </p:nvSpPr>
        <p:spPr/>
        <p:txBody>
          <a:bodyPr>
            <a:normAutofit/>
          </a:bodyPr>
          <a:lstStyle/>
          <a:p>
            <a:pPr algn="ctr"/>
            <a:r>
              <a:rPr lang="fr-FR" altLang="fr-FR" b="1">
                <a:solidFill>
                  <a:srgbClr val="EE3477"/>
                </a:solidFill>
              </a:rPr>
              <a:t>LE CONTENU DU RAPPORT</a:t>
            </a:r>
            <a:endParaRPr lang="fr-FR" b="1">
              <a:solidFill>
                <a:srgbClr val="EE3477"/>
              </a:solidFill>
            </a:endParaRPr>
          </a:p>
        </p:txBody>
      </p:sp>
      <p:sp>
        <p:nvSpPr>
          <p:cNvPr id="2" name="Espace réservé du numéro de diapositive 1">
            <a:extLst>
              <a:ext uri="{FF2B5EF4-FFF2-40B4-BE49-F238E27FC236}">
                <a16:creationId xmlns:a16="http://schemas.microsoft.com/office/drawing/2014/main" id="{07709667-5A7F-4255-9656-80993486714A}"/>
              </a:ext>
            </a:extLst>
          </p:cNvPr>
          <p:cNvSpPr>
            <a:spLocks noGrp="1"/>
          </p:cNvSpPr>
          <p:nvPr>
            <p:ph type="sldNum" sz="quarter" idx="12"/>
          </p:nvPr>
        </p:nvSpPr>
        <p:spPr/>
        <p:txBody>
          <a:bodyPr/>
          <a:lstStyle/>
          <a:p>
            <a:fld id="{69E57DC2-970A-4B3E-BB1C-7A09969E49DF}" type="slidenum">
              <a:rPr lang="en-US" smtClean="0"/>
              <a:pPr/>
              <a:t>8</a:t>
            </a:fld>
            <a:endParaRPr lang="en-US"/>
          </a:p>
        </p:txBody>
      </p:sp>
    </p:spTree>
    <p:extLst>
      <p:ext uri="{BB962C8B-B14F-4D97-AF65-F5344CB8AC3E}">
        <p14:creationId xmlns:p14="http://schemas.microsoft.com/office/powerpoint/2010/main" val="1491335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71600" y="1513683"/>
            <a:ext cx="10399222" cy="4766195"/>
          </a:xfrm>
        </p:spPr>
        <p:txBody>
          <a:bodyPr vert="horz" lIns="91440" tIns="45720" rIns="91440" bIns="45720" rtlCol="0" anchor="t">
            <a:normAutofit lnSpcReduction="10000"/>
          </a:bodyPr>
          <a:lstStyle/>
          <a:p>
            <a:pPr marL="383540" indent="-383540" algn="just">
              <a:defRPr/>
            </a:pPr>
            <a:r>
              <a:rPr lang="fr-FR" sz="2400" dirty="0"/>
              <a:t>Renforcer la formation continue en intensifiant l'accès aux DU.</a:t>
            </a:r>
          </a:p>
          <a:p>
            <a:pPr marL="383540" indent="-383540" algn="just">
              <a:defRPr/>
            </a:pPr>
            <a:endParaRPr lang="fr-FR" sz="2400" dirty="0"/>
          </a:p>
          <a:p>
            <a:pPr marL="383540" indent="-383540" algn="just">
              <a:defRPr/>
            </a:pPr>
            <a:r>
              <a:rPr lang="fr-FR" sz="2400" dirty="0"/>
              <a:t>Proposition de la création d'un statut de praticien en maïeutique : statut hors de la fonction publique hospitalière mais différent de celui des praticiens hospitaliers </a:t>
            </a:r>
          </a:p>
          <a:p>
            <a:pPr marL="383540" indent="-383540" algn="just">
              <a:defRPr/>
            </a:pPr>
            <a:endParaRPr lang="fr-FR" sz="2400" dirty="0"/>
          </a:p>
          <a:p>
            <a:pPr marL="383540" indent="-383540" algn="just">
              <a:defRPr/>
            </a:pPr>
            <a:r>
              <a:rPr lang="fr-FR" sz="2400" dirty="0"/>
              <a:t>Revalorisation pour les sages-femmes dans la fonction publique hospitalière à hauteur de 650 euros net soit une enveloppe de 220 millions d'euros.</a:t>
            </a:r>
          </a:p>
          <a:p>
            <a:pPr marL="383540" indent="-383540" algn="just">
              <a:defRPr/>
            </a:pPr>
            <a:endParaRPr lang="fr-FR" sz="2400" dirty="0"/>
          </a:p>
          <a:p>
            <a:pPr marL="383540" indent="-383540" algn="just">
              <a:defRPr/>
            </a:pPr>
            <a:r>
              <a:rPr lang="fr-FR" sz="2400" dirty="0"/>
              <a:t>Créer un statut spécifique pour les sages-femmes qui assurent les fonctions d'encadrement et de coordination. </a:t>
            </a:r>
          </a:p>
          <a:p>
            <a:pPr marL="383540" indent="-383540" algn="just">
              <a:defRPr/>
            </a:pPr>
            <a:endParaRPr lang="fr-FR" dirty="0"/>
          </a:p>
          <a:p>
            <a:pPr marL="383540" indent="-383540" algn="just">
              <a:defRPr/>
            </a:pPr>
            <a:endParaRPr lang="fr-FR" dirty="0"/>
          </a:p>
          <a:p>
            <a:pPr marL="383540" indent="-383540" algn="just">
              <a:defRPr/>
            </a:pPr>
            <a:endParaRPr lang="fr-FR" dirty="0"/>
          </a:p>
          <a:p>
            <a:pPr marL="383540" indent="-383540" algn="just">
              <a:defRPr/>
            </a:pPr>
            <a:endParaRPr lang="fr-FR" altLang="fr-FR" dirty="0">
              <a:solidFill>
                <a:srgbClr val="000080"/>
              </a:solidFill>
            </a:endParaRPr>
          </a:p>
          <a:p>
            <a:pPr marL="530225" lvl="1" indent="0" algn="just">
              <a:buNone/>
              <a:defRPr/>
            </a:pPr>
            <a:endParaRPr lang="fr-FR" altLang="fr-FR" b="1" u="sng" dirty="0">
              <a:solidFill>
                <a:srgbClr val="000080"/>
              </a:solidFill>
            </a:endParaRPr>
          </a:p>
        </p:txBody>
      </p:sp>
      <p:sp>
        <p:nvSpPr>
          <p:cNvPr id="4" name="ZoneTexte 3"/>
          <p:cNvSpPr txBox="1"/>
          <p:nvPr/>
        </p:nvSpPr>
        <p:spPr>
          <a:xfrm>
            <a:off x="241300" y="101600"/>
            <a:ext cx="553998" cy="5562600"/>
          </a:xfrm>
          <a:prstGeom prst="rect">
            <a:avLst/>
          </a:prstGeom>
          <a:noFill/>
        </p:spPr>
        <p:txBody>
          <a:bodyPr vert="vert270" wrap="square" rtlCol="0">
            <a:spAutoFit/>
          </a:bodyPr>
          <a:lstStyle/>
          <a:p>
            <a:r>
              <a:rPr lang="fr-FR" sz="2400" b="1" spc="300">
                <a:solidFill>
                  <a:schemeClr val="bg1"/>
                </a:solidFill>
              </a:rPr>
              <a:t>RAPPORT IGAS</a:t>
            </a:r>
          </a:p>
        </p:txBody>
      </p:sp>
      <p:sp>
        <p:nvSpPr>
          <p:cNvPr id="5" name="Titre 4"/>
          <p:cNvSpPr>
            <a:spLocks noGrp="1"/>
          </p:cNvSpPr>
          <p:nvPr>
            <p:ph type="title"/>
          </p:nvPr>
        </p:nvSpPr>
        <p:spPr/>
        <p:txBody>
          <a:bodyPr>
            <a:normAutofit/>
          </a:bodyPr>
          <a:lstStyle/>
          <a:p>
            <a:pPr algn="ctr"/>
            <a:r>
              <a:rPr lang="fr-FR" altLang="fr-FR" b="1">
                <a:solidFill>
                  <a:srgbClr val="EE3477"/>
                </a:solidFill>
              </a:rPr>
              <a:t>LE CONTENU DU RAPPORT</a:t>
            </a:r>
            <a:endParaRPr lang="fr-FR" b="1">
              <a:solidFill>
                <a:srgbClr val="EE3477"/>
              </a:solidFill>
            </a:endParaRPr>
          </a:p>
        </p:txBody>
      </p:sp>
      <p:sp>
        <p:nvSpPr>
          <p:cNvPr id="2" name="Espace réservé du numéro de diapositive 1">
            <a:extLst>
              <a:ext uri="{FF2B5EF4-FFF2-40B4-BE49-F238E27FC236}">
                <a16:creationId xmlns:a16="http://schemas.microsoft.com/office/drawing/2014/main" id="{2660CB55-17AF-4DEB-94AF-7256D20793C0}"/>
              </a:ext>
            </a:extLst>
          </p:cNvPr>
          <p:cNvSpPr>
            <a:spLocks noGrp="1"/>
          </p:cNvSpPr>
          <p:nvPr>
            <p:ph type="sldNum" sz="quarter" idx="12"/>
          </p:nvPr>
        </p:nvSpPr>
        <p:spPr/>
        <p:txBody>
          <a:bodyPr/>
          <a:lstStyle/>
          <a:p>
            <a:fld id="{69E57DC2-970A-4B3E-BB1C-7A09969E49DF}" type="slidenum">
              <a:rPr lang="en-US" smtClean="0"/>
              <a:pPr/>
              <a:t>9</a:t>
            </a:fld>
            <a:endParaRPr lang="en-US"/>
          </a:p>
        </p:txBody>
      </p:sp>
    </p:spTree>
    <p:extLst>
      <p:ext uri="{BB962C8B-B14F-4D97-AF65-F5344CB8AC3E}">
        <p14:creationId xmlns:p14="http://schemas.microsoft.com/office/powerpoint/2010/main" val="389451172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1791</TotalTime>
  <Words>2556</Words>
  <Application>Microsoft Office PowerPoint</Application>
  <PresentationFormat>Grand écran</PresentationFormat>
  <Paragraphs>256</Paragraphs>
  <Slides>26</Slides>
  <Notes>16</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26</vt:i4>
      </vt:variant>
    </vt:vector>
  </HeadingPairs>
  <TitlesOfParts>
    <vt:vector size="32" baseType="lpstr">
      <vt:lpstr>Arial</vt:lpstr>
      <vt:lpstr>Arial</vt:lpstr>
      <vt:lpstr>Calibri</vt:lpstr>
      <vt:lpstr>Franklin Gothic Book</vt:lpstr>
      <vt:lpstr>Wingdings</vt:lpstr>
      <vt:lpstr>Crop</vt:lpstr>
      <vt:lpstr>ACTUALITES </vt:lpstr>
      <vt:lpstr>LE RAPPORT DE L’IGAS : CONTRIBUTION DU CNOSF </vt:lpstr>
      <vt:lpstr>AXE 1 : Des attentes fortes en termes de déroulement des carrières et de rémunération</vt:lpstr>
      <vt:lpstr>AXE 2 : Améliorer la formation initiale en répondant aux attentes des étudiants et des enseignants </vt:lpstr>
      <vt:lpstr>AXE 3 : Améliorer les parcours de soins </vt:lpstr>
      <vt:lpstr>AXE 3 : Améliorer les parcours de soins </vt:lpstr>
      <vt:lpstr>AXE 3 : Améliorer les parcours de soins </vt:lpstr>
      <vt:lpstr>LE CONTENU DU RAPPORT</vt:lpstr>
      <vt:lpstr>LE CONTENU DU RAPPORT</vt:lpstr>
      <vt:lpstr>DES ANNONCES EN DECA DE TOUTES LES ATTENTES</vt:lpstr>
      <vt:lpstr>DES ANNONCES EN DECA DE TOUTES LES ATTENTES</vt:lpstr>
      <vt:lpstr>MOUVEMENT SOCIAL ET DIALOGUE LIMITÉ</vt:lpstr>
      <vt:lpstr>LES QUESTIONS EN SUSPENS   </vt:lpstr>
      <vt:lpstr>DES PARLEMENTAIRES IMPLIQUES </vt:lpstr>
      <vt:lpstr>RETOUR SUR LES EVOLUTIONS RECENTES : LA LOI RIST </vt:lpstr>
      <vt:lpstr>RETOUR SUR LES EVOLUTIONS RECENTES : LA LOI RIST </vt:lpstr>
      <vt:lpstr>ET AUSSI…</vt:lpstr>
      <vt:lpstr>ACTUALITES LEGISLATIVES : LE PLFSS</vt:lpstr>
      <vt:lpstr>ACTUALITES LEGISLATIVES : LE PLFSS</vt:lpstr>
      <vt:lpstr>ACTUALITES LEGISLATIVES : LE PLFSS</vt:lpstr>
      <vt:lpstr>ACTUALITES LEGISLATIVES : LA PPL CHAPELIER</vt:lpstr>
      <vt:lpstr>ACTUALITES LEGISLATIVES : LA PPL CHAPELIER</vt:lpstr>
      <vt:lpstr>ACTUALITES LEGISLATIVES : LA PPL IVG</vt:lpstr>
      <vt:lpstr>LA REVISION DU CODE DE DEONTOLOGIE</vt:lpstr>
      <vt:lpstr>LA REVISION DU CODE DE DEONTOLOGIE</vt:lpstr>
      <vt:lpstr>LE RECOUVREMENT DE LA COTISATION PAR LE CONSEIL NATIONAL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Claire Akouka</dc:creator>
  <cp:lastModifiedBy>Claire Akouka</cp:lastModifiedBy>
  <cp:revision>94</cp:revision>
  <dcterms:created xsi:type="dcterms:W3CDTF">2018-06-13T13:38:24Z</dcterms:created>
  <dcterms:modified xsi:type="dcterms:W3CDTF">2021-12-09T14:08:16Z</dcterms:modified>
</cp:coreProperties>
</file>